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62" r:id="rId5"/>
    <p:sldId id="260" r:id="rId6"/>
    <p:sldId id="263" r:id="rId7"/>
    <p:sldId id="265" r:id="rId8"/>
    <p:sldId id="264" r:id="rId9"/>
    <p:sldId id="266" r:id="rId10"/>
    <p:sldId id="261" r:id="rId11"/>
    <p:sldId id="268" r:id="rId12"/>
  </p:sldIdLst>
  <p:sldSz cx="12192000" cy="6858000"/>
  <p:notesSz cx="6797675" cy="9926638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6" autoAdjust="0"/>
    <p:restoredTop sz="94660"/>
  </p:normalViewPr>
  <p:slideViewPr>
    <p:cSldViewPr snapToGrid="0">
      <p:cViewPr varScale="1">
        <p:scale>
          <a:sx n="71" d="100"/>
          <a:sy n="71" d="100"/>
        </p:scale>
        <p:origin x="9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06C898-4D5D-4DBD-B710-30F5D9A7BF94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DA5379-DB65-4085-838A-5BE04DF4E6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534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>
            <a:spLocks/>
          </p:cNvSpPr>
          <p:nvPr/>
        </p:nvSpPr>
        <p:spPr bwMode="auto">
          <a:xfrm>
            <a:off x="0" y="4324350"/>
            <a:ext cx="1744663" cy="777875"/>
          </a:xfrm>
          <a:custGeom>
            <a:avLst/>
            <a:gdLst>
              <a:gd name="T0" fmla="*/ 287 w 372"/>
              <a:gd name="T1" fmla="*/ 166 h 166"/>
              <a:gd name="T2" fmla="*/ 293 w 372"/>
              <a:gd name="T3" fmla="*/ 164 h 166"/>
              <a:gd name="T4" fmla="*/ 294 w 372"/>
              <a:gd name="T5" fmla="*/ 163 h 166"/>
              <a:gd name="T6" fmla="*/ 370 w 372"/>
              <a:gd name="T7" fmla="*/ 87 h 166"/>
              <a:gd name="T8" fmla="*/ 370 w 372"/>
              <a:gd name="T9" fmla="*/ 78 h 166"/>
              <a:gd name="T10" fmla="*/ 294 w 372"/>
              <a:gd name="T11" fmla="*/ 3 h 166"/>
              <a:gd name="T12" fmla="*/ 293 w 372"/>
              <a:gd name="T13" fmla="*/ 2 h 166"/>
              <a:gd name="T14" fmla="*/ 287 w 372"/>
              <a:gd name="T15" fmla="*/ 0 h 166"/>
              <a:gd name="T16" fmla="*/ 0 w 372"/>
              <a:gd name="T17" fmla="*/ 0 h 166"/>
              <a:gd name="T18" fmla="*/ 0 w 372"/>
              <a:gd name="T19" fmla="*/ 166 h 166"/>
              <a:gd name="T20" fmla="*/ 287 w 372"/>
              <a:gd name="T21" fmla="*/ 166 h 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FC578-F055-42C7-B916-DC183EEFBD77}" type="datetime1">
              <a:rPr lang="en-US" smtClean="0"/>
              <a:t>10/27/2022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4529138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4BE4D5-58AB-46BB-A0C8-BD36322746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21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044240-F6BE-4E36-AA1C-9B4100B8EA79}" type="datetime1">
              <a:rPr lang="en-US" smtClean="0"/>
              <a:t>10/27/2022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6A32BC-49D6-48FD-BBCD-1C4687B549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191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" name="TextBox 36"/>
          <p:cNvSpPr txBox="1">
            <a:spLocks noChangeArrowheads="1"/>
          </p:cNvSpPr>
          <p:nvPr/>
        </p:nvSpPr>
        <p:spPr bwMode="auto">
          <a:xfrm>
            <a:off x="2466975" y="647700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n-US" altLang="ru-RU" sz="8000">
                <a:solidFill>
                  <a:schemeClr val="accent1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7" name="TextBox 37"/>
          <p:cNvSpPr txBox="1">
            <a:spLocks noChangeArrowheads="1"/>
          </p:cNvSpPr>
          <p:nvPr/>
        </p:nvSpPr>
        <p:spPr bwMode="auto">
          <a:xfrm>
            <a:off x="11114088" y="2905125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n-US" altLang="ru-RU" sz="8000">
                <a:solidFill>
                  <a:schemeClr val="accent1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A5D83-20B0-4A12-B66C-350875796AF9}" type="datetime1">
              <a:rPr lang="en-US" smtClean="0"/>
              <a:t>10/27/2022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2E317E-010D-451F-868A-A0DFD2E269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8807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74D256-E8E5-4A49-B9D2-E2B32DC3AFC5}" type="datetime1">
              <a:rPr lang="en-US" smtClean="0"/>
              <a:t>10/27/2022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912474-5DE1-4DE0-99C9-DA8D6DB1CC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1132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" name="TextBox 36"/>
          <p:cNvSpPr txBox="1">
            <a:spLocks noChangeArrowheads="1"/>
          </p:cNvSpPr>
          <p:nvPr/>
        </p:nvSpPr>
        <p:spPr bwMode="auto">
          <a:xfrm>
            <a:off x="2466975" y="647700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n-US" altLang="ru-RU" sz="8000">
                <a:solidFill>
                  <a:schemeClr val="accent1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7" name="TextBox 37"/>
          <p:cNvSpPr txBox="1">
            <a:spLocks noChangeArrowheads="1"/>
          </p:cNvSpPr>
          <p:nvPr/>
        </p:nvSpPr>
        <p:spPr bwMode="auto">
          <a:xfrm>
            <a:off x="11114088" y="2905125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n-US" altLang="ru-RU" sz="8000">
                <a:solidFill>
                  <a:schemeClr val="accent1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77FAF8-EA71-4BCF-BA3D-8141873278C8}" type="datetime1">
              <a:rPr lang="en-US" smtClean="0"/>
              <a:t>10/27/2022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1CCBD4-185D-4D00-A12F-D6424FF5CA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3073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5B8EB-E755-4F34-A2BE-8FB5789ACFED}" type="datetime1">
              <a:rPr lang="en-US" smtClean="0"/>
              <a:t>10/27/2022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489594-850F-41AC-AB37-D18BBA9270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8807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10D5F-86DD-4A9D-876D-52ADB6D6A186}" type="datetime1">
              <a:rPr lang="en-US" smtClean="0"/>
              <a:t>10/27/2022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88E51-C90A-421E-A1FF-6797FEDC00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0107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9603F5-740A-4A20-94F9-295A2DB98D0B}" type="datetime1">
              <a:rPr lang="en-US" smtClean="0"/>
              <a:t>10/27/2022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D24D3-AEEE-4A8E-B0F2-B5773A2392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28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84E8B-0B7B-47B2-8F61-3CE9F86A2393}" type="datetime1">
              <a:rPr lang="en-US" smtClean="0"/>
              <a:t>10/27/2022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46CFA-DED6-470F-9A1C-63806FADC7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882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3D63C4-E134-49C9-9AD3-188615A0044E}" type="datetime1">
              <a:rPr lang="en-US" smtClean="0"/>
              <a:t>10/27/2022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9A76CE-73C3-4698-B989-010FB025D1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254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ABBF62-8B01-4154-BF3F-0680F904A4C6}" type="datetime1">
              <a:rPr lang="en-US" smtClean="0"/>
              <a:t>10/27/2022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FE0364-748D-48F3-9FE0-3610E9CFA2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069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5713BC-D320-4E91-810F-3430DC9023B1}" type="datetime1">
              <a:rPr lang="en-US" smtClean="0"/>
              <a:t>10/27/2022</a:t>
            </a:fld>
            <a:endParaRPr lang="en-US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E8AE7-1EC1-4AF5-8E9E-6745A17D39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36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36B12B-AB24-4A16-ACEB-44D82BEEB09E}" type="datetime1">
              <a:rPr lang="en-US" smtClean="0"/>
              <a:t>10/27/2022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F4294-8E64-4F90-9CA5-9057DB5A4E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36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93F14-9535-48A3-987A-A4F598E72DD9}" type="datetime1">
              <a:rPr lang="en-US" smtClean="0"/>
              <a:t>10/27/2022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B9D82-6CF6-445C-8646-B8CAC4909F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058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E238F-E640-43AF-8B54-DEA11A308561}" type="datetime1">
              <a:rPr lang="en-US" smtClean="0"/>
              <a:t>10/27/2022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04801A-C16B-4E04-92F1-9E7BDAEEA8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181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>
              <a:gd name="T0" fmla="*/ 9248 w 9248"/>
              <a:gd name="T1" fmla="*/ 4701 h 10000"/>
              <a:gd name="T2" fmla="*/ 7915 w 9248"/>
              <a:gd name="T3" fmla="*/ 188 h 10000"/>
              <a:gd name="T4" fmla="*/ 7886 w 9248"/>
              <a:gd name="T5" fmla="*/ 94 h 10000"/>
              <a:gd name="T6" fmla="*/ 7803 w 9248"/>
              <a:gd name="T7" fmla="*/ 0 h 10000"/>
              <a:gd name="T8" fmla="*/ 7275 w 9248"/>
              <a:gd name="T9" fmla="*/ 0 h 10000"/>
              <a:gd name="T10" fmla="*/ 0 w 9248"/>
              <a:gd name="T11" fmla="*/ 70 h 10000"/>
              <a:gd name="T12" fmla="*/ 25 w 9248"/>
              <a:gd name="T13" fmla="*/ 10000 h 10000"/>
              <a:gd name="T14" fmla="*/ 7275 w 9248"/>
              <a:gd name="T15" fmla="*/ 9966 h 10000"/>
              <a:gd name="T16" fmla="*/ 7803 w 9248"/>
              <a:gd name="T17" fmla="*/ 9966 h 10000"/>
              <a:gd name="T18" fmla="*/ 7886 w 9248"/>
              <a:gd name="T19" fmla="*/ 9872 h 10000"/>
              <a:gd name="T20" fmla="*/ 7915 w 9248"/>
              <a:gd name="T21" fmla="*/ 9778 h 10000"/>
              <a:gd name="T22" fmla="*/ 9248 w 9248"/>
              <a:gd name="T23" fmla="*/ 5265 h 10000"/>
              <a:gd name="T24" fmla="*/ 9248 w 9248"/>
              <a:gd name="T25" fmla="*/ 4701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47C9C-993C-472D-9CDB-499C100D6F12}" type="datetime1">
              <a:rPr lang="en-US" smtClean="0"/>
              <a:t>10/27/2022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C3A120-90B5-46C1-BC7C-9D2276BDB0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96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2"/>
          <p:cNvGrpSpPr>
            <a:grpSpLocks/>
          </p:cNvGrpSpPr>
          <p:nvPr/>
        </p:nvGrpSpPr>
        <p:grpSpPr bwMode="auto">
          <a:xfrm>
            <a:off x="0" y="228600"/>
            <a:ext cx="285115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>
                <a:gd name="T0" fmla="*/ 22 w 22"/>
                <a:gd name="T1" fmla="*/ 136 h 136"/>
                <a:gd name="T2" fmla="*/ 17 w 22"/>
                <a:gd name="T3" fmla="*/ 80 h 136"/>
                <a:gd name="T4" fmla="*/ 0 w 22"/>
                <a:gd name="T5" fmla="*/ 0 h 136"/>
                <a:gd name="T6" fmla="*/ 0 w 22"/>
                <a:gd name="T7" fmla="*/ 35 h 136"/>
                <a:gd name="T8" fmla="*/ 20 w 22"/>
                <a:gd name="T9" fmla="*/ 124 h 136"/>
                <a:gd name="T10" fmla="*/ 22 w 22"/>
                <a:gd name="T11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>
                <a:gd name="T0" fmla="*/ 86 w 140"/>
                <a:gd name="T1" fmla="*/ 350 h 504"/>
                <a:gd name="T2" fmla="*/ 139 w 140"/>
                <a:gd name="T3" fmla="*/ 504 h 504"/>
                <a:gd name="T4" fmla="*/ 140 w 140"/>
                <a:gd name="T5" fmla="*/ 478 h 504"/>
                <a:gd name="T6" fmla="*/ 95 w 140"/>
                <a:gd name="T7" fmla="*/ 347 h 504"/>
                <a:gd name="T8" fmla="*/ 0 w 140"/>
                <a:gd name="T9" fmla="*/ 0 h 504"/>
                <a:gd name="T10" fmla="*/ 6 w 140"/>
                <a:gd name="T11" fmla="*/ 61 h 504"/>
                <a:gd name="T12" fmla="*/ 86 w 140"/>
                <a:gd name="T13" fmla="*/ 350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>
                <a:gd name="T0" fmla="*/ 8 w 132"/>
                <a:gd name="T1" fmla="*/ 22 h 308"/>
                <a:gd name="T2" fmla="*/ 0 w 132"/>
                <a:gd name="T3" fmla="*/ 0 h 308"/>
                <a:gd name="T4" fmla="*/ 0 w 132"/>
                <a:gd name="T5" fmla="*/ 29 h 308"/>
                <a:gd name="T6" fmla="*/ 68 w 132"/>
                <a:gd name="T7" fmla="*/ 194 h 308"/>
                <a:gd name="T8" fmla="*/ 123 w 132"/>
                <a:gd name="T9" fmla="*/ 308 h 308"/>
                <a:gd name="T10" fmla="*/ 132 w 132"/>
                <a:gd name="T11" fmla="*/ 308 h 308"/>
                <a:gd name="T12" fmla="*/ 77 w 132"/>
                <a:gd name="T13" fmla="*/ 190 h 308"/>
                <a:gd name="T14" fmla="*/ 8 w 132"/>
                <a:gd name="T15" fmla="*/ 22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>
                <a:gd name="T0" fmla="*/ 28 w 37"/>
                <a:gd name="T1" fmla="*/ 79 h 79"/>
                <a:gd name="T2" fmla="*/ 37 w 37"/>
                <a:gd name="T3" fmla="*/ 79 h 79"/>
                <a:gd name="T4" fmla="*/ 0 w 37"/>
                <a:gd name="T5" fmla="*/ 0 h 79"/>
                <a:gd name="T6" fmla="*/ 28 w 37"/>
                <a:gd name="T7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>
                <a:gd name="T0" fmla="*/ 162 w 178"/>
                <a:gd name="T1" fmla="*/ 660 h 722"/>
                <a:gd name="T2" fmla="*/ 116 w 178"/>
                <a:gd name="T3" fmla="*/ 534 h 722"/>
                <a:gd name="T4" fmla="*/ 40 w 178"/>
                <a:gd name="T5" fmla="*/ 236 h 722"/>
                <a:gd name="T6" fmla="*/ 12 w 178"/>
                <a:gd name="T7" fmla="*/ 51 h 722"/>
                <a:gd name="T8" fmla="*/ 0 w 178"/>
                <a:gd name="T9" fmla="*/ 0 h 722"/>
                <a:gd name="T10" fmla="*/ 33 w 178"/>
                <a:gd name="T11" fmla="*/ 237 h 722"/>
                <a:gd name="T12" fmla="*/ 107 w 178"/>
                <a:gd name="T13" fmla="*/ 537 h 722"/>
                <a:gd name="T14" fmla="*/ 160 w 178"/>
                <a:gd name="T15" fmla="*/ 681 h 722"/>
                <a:gd name="T16" fmla="*/ 178 w 178"/>
                <a:gd name="T17" fmla="*/ 722 h 722"/>
                <a:gd name="T18" fmla="*/ 174 w 178"/>
                <a:gd name="T19" fmla="*/ 708 h 722"/>
                <a:gd name="T20" fmla="*/ 162 w 178"/>
                <a:gd name="T21" fmla="*/ 660 h 7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>
                <a:gd name="T0" fmla="*/ 11 w 23"/>
                <a:gd name="T1" fmla="*/ 577 h 635"/>
                <a:gd name="T2" fmla="*/ 12 w 23"/>
                <a:gd name="T3" fmla="*/ 589 h 635"/>
                <a:gd name="T4" fmla="*/ 22 w 23"/>
                <a:gd name="T5" fmla="*/ 632 h 635"/>
                <a:gd name="T6" fmla="*/ 23 w 23"/>
                <a:gd name="T7" fmla="*/ 635 h 635"/>
                <a:gd name="T8" fmla="*/ 17 w 23"/>
                <a:gd name="T9" fmla="*/ 576 h 635"/>
                <a:gd name="T10" fmla="*/ 5 w 23"/>
                <a:gd name="T11" fmla="*/ 269 h 635"/>
                <a:gd name="T12" fmla="*/ 15 w 23"/>
                <a:gd name="T13" fmla="*/ 0 h 635"/>
                <a:gd name="T14" fmla="*/ 12 w 23"/>
                <a:gd name="T15" fmla="*/ 0 h 635"/>
                <a:gd name="T16" fmla="*/ 1 w 23"/>
                <a:gd name="T17" fmla="*/ 269 h 635"/>
                <a:gd name="T18" fmla="*/ 11 w 23"/>
                <a:gd name="T19" fmla="*/ 577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>
                <a:gd name="T0" fmla="*/ 0 w 17"/>
                <a:gd name="T1" fmla="*/ 0 h 107"/>
                <a:gd name="T2" fmla="*/ 5 w 17"/>
                <a:gd name="T3" fmla="*/ 56 h 107"/>
                <a:gd name="T4" fmla="*/ 17 w 17"/>
                <a:gd name="T5" fmla="*/ 107 h 107"/>
                <a:gd name="T6" fmla="*/ 11 w 17"/>
                <a:gd name="T7" fmla="*/ 46 h 107"/>
                <a:gd name="T8" fmla="*/ 10 w 17"/>
                <a:gd name="T9" fmla="*/ 43 h 107"/>
                <a:gd name="T10" fmla="*/ 0 w 17"/>
                <a:gd name="T11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>
                <a:gd name="T0" fmla="*/ 0 w 41"/>
                <a:gd name="T1" fmla="*/ 0 h 222"/>
                <a:gd name="T2" fmla="*/ 5 w 41"/>
                <a:gd name="T3" fmla="*/ 93 h 222"/>
                <a:gd name="T4" fmla="*/ 17 w 41"/>
                <a:gd name="T5" fmla="*/ 166 h 222"/>
                <a:gd name="T6" fmla="*/ 24 w 41"/>
                <a:gd name="T7" fmla="*/ 184 h 222"/>
                <a:gd name="T8" fmla="*/ 41 w 41"/>
                <a:gd name="T9" fmla="*/ 222 h 222"/>
                <a:gd name="T10" fmla="*/ 38 w 41"/>
                <a:gd name="T11" fmla="*/ 212 h 222"/>
                <a:gd name="T12" fmla="*/ 13 w 41"/>
                <a:gd name="T13" fmla="*/ 92 h 222"/>
                <a:gd name="T14" fmla="*/ 8 w 41"/>
                <a:gd name="T15" fmla="*/ 22 h 222"/>
                <a:gd name="T16" fmla="*/ 7 w 41"/>
                <a:gd name="T17" fmla="*/ 18 h 222"/>
                <a:gd name="T18" fmla="*/ 0 w 41"/>
                <a:gd name="T19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>
                <a:gd name="T0" fmla="*/ 7 w 450"/>
                <a:gd name="T1" fmla="*/ 854 h 878"/>
                <a:gd name="T2" fmla="*/ 50 w 450"/>
                <a:gd name="T3" fmla="*/ 613 h 878"/>
                <a:gd name="T4" fmla="*/ 149 w 450"/>
                <a:gd name="T5" fmla="*/ 388 h 878"/>
                <a:gd name="T6" fmla="*/ 285 w 450"/>
                <a:gd name="T7" fmla="*/ 183 h 878"/>
                <a:gd name="T8" fmla="*/ 364 w 450"/>
                <a:gd name="T9" fmla="*/ 89 h 878"/>
                <a:gd name="T10" fmla="*/ 406 w 450"/>
                <a:gd name="T11" fmla="*/ 44 h 878"/>
                <a:gd name="T12" fmla="*/ 450 w 450"/>
                <a:gd name="T13" fmla="*/ 1 h 878"/>
                <a:gd name="T14" fmla="*/ 450 w 450"/>
                <a:gd name="T15" fmla="*/ 0 h 878"/>
                <a:gd name="T16" fmla="*/ 405 w 450"/>
                <a:gd name="T17" fmla="*/ 43 h 878"/>
                <a:gd name="T18" fmla="*/ 363 w 450"/>
                <a:gd name="T19" fmla="*/ 88 h 878"/>
                <a:gd name="T20" fmla="*/ 283 w 450"/>
                <a:gd name="T21" fmla="*/ 181 h 878"/>
                <a:gd name="T22" fmla="*/ 145 w 450"/>
                <a:gd name="T23" fmla="*/ 386 h 878"/>
                <a:gd name="T24" fmla="*/ 45 w 450"/>
                <a:gd name="T25" fmla="*/ 611 h 878"/>
                <a:gd name="T26" fmla="*/ 0 w 450"/>
                <a:gd name="T27" fmla="*/ 854 h 878"/>
                <a:gd name="T28" fmla="*/ 0 w 450"/>
                <a:gd name="T29" fmla="*/ 859 h 878"/>
                <a:gd name="T30" fmla="*/ 7 w 450"/>
                <a:gd name="T31" fmla="*/ 878 h 878"/>
                <a:gd name="T32" fmla="*/ 7 w 450"/>
                <a:gd name="T33" fmla="*/ 854 h 8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>
                <a:gd name="T0" fmla="*/ 0 w 35"/>
                <a:gd name="T1" fmla="*/ 0 h 73"/>
                <a:gd name="T2" fmla="*/ 26 w 35"/>
                <a:gd name="T3" fmla="*/ 73 h 73"/>
                <a:gd name="T4" fmla="*/ 35 w 35"/>
                <a:gd name="T5" fmla="*/ 73 h 73"/>
                <a:gd name="T6" fmla="*/ 0 w 35"/>
                <a:gd name="T7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>
                <a:gd name="T0" fmla="*/ 7 w 8"/>
                <a:gd name="T1" fmla="*/ 44 h 48"/>
                <a:gd name="T2" fmla="*/ 8 w 8"/>
                <a:gd name="T3" fmla="*/ 48 h 48"/>
                <a:gd name="T4" fmla="*/ 8 w 8"/>
                <a:gd name="T5" fmla="*/ 19 h 48"/>
                <a:gd name="T6" fmla="*/ 1 w 8"/>
                <a:gd name="T7" fmla="*/ 0 h 48"/>
                <a:gd name="T8" fmla="*/ 0 w 8"/>
                <a:gd name="T9" fmla="*/ 26 h 48"/>
                <a:gd name="T10" fmla="*/ 7 w 8"/>
                <a:gd name="T1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>
                <a:gd name="T0" fmla="*/ 7 w 52"/>
                <a:gd name="T1" fmla="*/ 18 h 135"/>
                <a:gd name="T2" fmla="*/ 0 w 52"/>
                <a:gd name="T3" fmla="*/ 0 h 135"/>
                <a:gd name="T4" fmla="*/ 12 w 52"/>
                <a:gd name="T5" fmla="*/ 48 h 135"/>
                <a:gd name="T6" fmla="*/ 16 w 52"/>
                <a:gd name="T7" fmla="*/ 62 h 135"/>
                <a:gd name="T8" fmla="*/ 51 w 52"/>
                <a:gd name="T9" fmla="*/ 135 h 135"/>
                <a:gd name="T10" fmla="*/ 52 w 52"/>
                <a:gd name="T11" fmla="*/ 135 h 135"/>
                <a:gd name="T12" fmla="*/ 24 w 52"/>
                <a:gd name="T13" fmla="*/ 56 h 135"/>
                <a:gd name="T14" fmla="*/ 7 w 52"/>
                <a:gd name="T15" fmla="*/ 1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6988" y="0"/>
            <a:ext cx="2357437" cy="6853238"/>
            <a:chOff x="6627813" y="194833"/>
            <a:chExt cx="1952625" cy="5678918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>
                <a:gd name="T0" fmla="*/ 7 w 103"/>
                <a:gd name="T1" fmla="*/ 210 h 920"/>
                <a:gd name="T2" fmla="*/ 26 w 103"/>
                <a:gd name="T3" fmla="*/ 445 h 920"/>
                <a:gd name="T4" fmla="*/ 57 w 103"/>
                <a:gd name="T5" fmla="*/ 679 h 920"/>
                <a:gd name="T6" fmla="*/ 101 w 103"/>
                <a:gd name="T7" fmla="*/ 911 h 920"/>
                <a:gd name="T8" fmla="*/ 103 w 103"/>
                <a:gd name="T9" fmla="*/ 920 h 920"/>
                <a:gd name="T10" fmla="*/ 99 w 103"/>
                <a:gd name="T11" fmla="*/ 874 h 920"/>
                <a:gd name="T12" fmla="*/ 99 w 103"/>
                <a:gd name="T13" fmla="*/ 866 h 920"/>
                <a:gd name="T14" fmla="*/ 63 w 103"/>
                <a:gd name="T15" fmla="*/ 678 h 920"/>
                <a:gd name="T16" fmla="*/ 30 w 103"/>
                <a:gd name="T17" fmla="*/ 444 h 920"/>
                <a:gd name="T18" fmla="*/ 9 w 103"/>
                <a:gd name="T19" fmla="*/ 209 h 920"/>
                <a:gd name="T20" fmla="*/ 3 w 103"/>
                <a:gd name="T21" fmla="*/ 92 h 920"/>
                <a:gd name="T22" fmla="*/ 1 w 103"/>
                <a:gd name="T23" fmla="*/ 0 h 920"/>
                <a:gd name="T24" fmla="*/ 0 w 103"/>
                <a:gd name="T25" fmla="*/ 0 h 920"/>
                <a:gd name="T26" fmla="*/ 1 w 103"/>
                <a:gd name="T27" fmla="*/ 92 h 920"/>
                <a:gd name="T28" fmla="*/ 7 w 103"/>
                <a:gd name="T29" fmla="*/ 210 h 9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>
                <a:gd name="T0" fmla="*/ 53 w 88"/>
                <a:gd name="T1" fmla="*/ 229 h 330"/>
                <a:gd name="T2" fmla="*/ 88 w 88"/>
                <a:gd name="T3" fmla="*/ 330 h 330"/>
                <a:gd name="T4" fmla="*/ 88 w 88"/>
                <a:gd name="T5" fmla="*/ 308 h 330"/>
                <a:gd name="T6" fmla="*/ 88 w 88"/>
                <a:gd name="T7" fmla="*/ 304 h 330"/>
                <a:gd name="T8" fmla="*/ 62 w 88"/>
                <a:gd name="T9" fmla="*/ 226 h 330"/>
                <a:gd name="T10" fmla="*/ 0 w 88"/>
                <a:gd name="T11" fmla="*/ 0 h 330"/>
                <a:gd name="T12" fmla="*/ 7 w 88"/>
                <a:gd name="T13" fmla="*/ 63 h 330"/>
                <a:gd name="T14" fmla="*/ 53 w 88"/>
                <a:gd name="T15" fmla="*/ 229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>
                <a:gd name="T0" fmla="*/ 6 w 90"/>
                <a:gd name="T1" fmla="*/ 15 h 207"/>
                <a:gd name="T2" fmla="*/ 0 w 90"/>
                <a:gd name="T3" fmla="*/ 0 h 207"/>
                <a:gd name="T4" fmla="*/ 1 w 90"/>
                <a:gd name="T5" fmla="*/ 29 h 207"/>
                <a:gd name="T6" fmla="*/ 42 w 90"/>
                <a:gd name="T7" fmla="*/ 127 h 207"/>
                <a:gd name="T8" fmla="*/ 80 w 90"/>
                <a:gd name="T9" fmla="*/ 207 h 207"/>
                <a:gd name="T10" fmla="*/ 90 w 90"/>
                <a:gd name="T11" fmla="*/ 207 h 207"/>
                <a:gd name="T12" fmla="*/ 50 w 90"/>
                <a:gd name="T13" fmla="*/ 123 h 207"/>
                <a:gd name="T14" fmla="*/ 6 w 90"/>
                <a:gd name="T15" fmla="*/ 15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>
                <a:gd name="T0" fmla="*/ 101 w 115"/>
                <a:gd name="T1" fmla="*/ 409 h 467"/>
                <a:gd name="T2" fmla="*/ 78 w 115"/>
                <a:gd name="T3" fmla="*/ 344 h 467"/>
                <a:gd name="T4" fmla="*/ 29 w 115"/>
                <a:gd name="T5" fmla="*/ 151 h 467"/>
                <a:gd name="T6" fmla="*/ 13 w 115"/>
                <a:gd name="T7" fmla="*/ 53 h 467"/>
                <a:gd name="T8" fmla="*/ 0 w 115"/>
                <a:gd name="T9" fmla="*/ 0 h 467"/>
                <a:gd name="T10" fmla="*/ 21 w 115"/>
                <a:gd name="T11" fmla="*/ 152 h 467"/>
                <a:gd name="T12" fmla="*/ 69 w 115"/>
                <a:gd name="T13" fmla="*/ 347 h 467"/>
                <a:gd name="T14" fmla="*/ 103 w 115"/>
                <a:gd name="T15" fmla="*/ 441 h 467"/>
                <a:gd name="T16" fmla="*/ 115 w 115"/>
                <a:gd name="T17" fmla="*/ 467 h 467"/>
                <a:gd name="T18" fmla="*/ 112 w 115"/>
                <a:gd name="T19" fmla="*/ 458 h 467"/>
                <a:gd name="T20" fmla="*/ 101 w 115"/>
                <a:gd name="T21" fmla="*/ 409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>
                <a:gd name="T0" fmla="*/ 17 w 36"/>
                <a:gd name="T1" fmla="*/ 633 h 633"/>
                <a:gd name="T2" fmla="*/ 13 w 36"/>
                <a:gd name="T3" fmla="*/ 597 h 633"/>
                <a:gd name="T4" fmla="*/ 5 w 36"/>
                <a:gd name="T5" fmla="*/ 398 h 633"/>
                <a:gd name="T6" fmla="*/ 13 w 36"/>
                <a:gd name="T7" fmla="*/ 198 h 633"/>
                <a:gd name="T8" fmla="*/ 22 w 36"/>
                <a:gd name="T9" fmla="*/ 99 h 633"/>
                <a:gd name="T10" fmla="*/ 36 w 36"/>
                <a:gd name="T11" fmla="*/ 0 h 633"/>
                <a:gd name="T12" fmla="*/ 35 w 36"/>
                <a:gd name="T13" fmla="*/ 0 h 633"/>
                <a:gd name="T14" fmla="*/ 20 w 36"/>
                <a:gd name="T15" fmla="*/ 99 h 633"/>
                <a:gd name="T16" fmla="*/ 10 w 36"/>
                <a:gd name="T17" fmla="*/ 198 h 633"/>
                <a:gd name="T18" fmla="*/ 1 w 36"/>
                <a:gd name="T19" fmla="*/ 398 h 633"/>
                <a:gd name="T20" fmla="*/ 7 w 36"/>
                <a:gd name="T21" fmla="*/ 589 h 633"/>
                <a:gd name="T22" fmla="*/ 16 w 36"/>
                <a:gd name="T23" fmla="*/ 632 h 633"/>
                <a:gd name="T24" fmla="*/ 17 w 36"/>
                <a:gd name="T25" fmla="*/ 633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>
                <a:gd name="T0" fmla="*/ 22 w 28"/>
                <a:gd name="T1" fmla="*/ 59 h 59"/>
                <a:gd name="T2" fmla="*/ 28 w 28"/>
                <a:gd name="T3" fmla="*/ 59 h 59"/>
                <a:gd name="T4" fmla="*/ 0 w 28"/>
                <a:gd name="T5" fmla="*/ 0 h 59"/>
                <a:gd name="T6" fmla="*/ 22 w 28"/>
                <a:gd name="T7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>
                <a:gd name="T0" fmla="*/ 4 w 17"/>
                <a:gd name="T1" fmla="*/ 54 h 107"/>
                <a:gd name="T2" fmla="*/ 17 w 17"/>
                <a:gd name="T3" fmla="*/ 107 h 107"/>
                <a:gd name="T4" fmla="*/ 10 w 17"/>
                <a:gd name="T5" fmla="*/ 44 h 107"/>
                <a:gd name="T6" fmla="*/ 9 w 17"/>
                <a:gd name="T7" fmla="*/ 43 h 107"/>
                <a:gd name="T8" fmla="*/ 0 w 17"/>
                <a:gd name="T9" fmla="*/ 0 h 107"/>
                <a:gd name="T10" fmla="*/ 0 w 17"/>
                <a:gd name="T11" fmla="*/ 8 h 107"/>
                <a:gd name="T12" fmla="*/ 4 w 17"/>
                <a:gd name="T13" fmla="*/ 5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>
                <a:gd name="T0" fmla="*/ 8 w 294"/>
                <a:gd name="T1" fmla="*/ 553 h 568"/>
                <a:gd name="T2" fmla="*/ 35 w 294"/>
                <a:gd name="T3" fmla="*/ 397 h 568"/>
                <a:gd name="T4" fmla="*/ 99 w 294"/>
                <a:gd name="T5" fmla="*/ 252 h 568"/>
                <a:gd name="T6" fmla="*/ 187 w 294"/>
                <a:gd name="T7" fmla="*/ 119 h 568"/>
                <a:gd name="T8" fmla="*/ 238 w 294"/>
                <a:gd name="T9" fmla="*/ 58 h 568"/>
                <a:gd name="T10" fmla="*/ 265 w 294"/>
                <a:gd name="T11" fmla="*/ 28 h 568"/>
                <a:gd name="T12" fmla="*/ 294 w 294"/>
                <a:gd name="T13" fmla="*/ 0 h 568"/>
                <a:gd name="T14" fmla="*/ 293 w 294"/>
                <a:gd name="T15" fmla="*/ 0 h 568"/>
                <a:gd name="T16" fmla="*/ 264 w 294"/>
                <a:gd name="T17" fmla="*/ 27 h 568"/>
                <a:gd name="T18" fmla="*/ 237 w 294"/>
                <a:gd name="T19" fmla="*/ 56 h 568"/>
                <a:gd name="T20" fmla="*/ 185 w 294"/>
                <a:gd name="T21" fmla="*/ 117 h 568"/>
                <a:gd name="T22" fmla="*/ 95 w 294"/>
                <a:gd name="T23" fmla="*/ 249 h 568"/>
                <a:gd name="T24" fmla="*/ 30 w 294"/>
                <a:gd name="T25" fmla="*/ 396 h 568"/>
                <a:gd name="T26" fmla="*/ 0 w 294"/>
                <a:gd name="T27" fmla="*/ 549 h 568"/>
                <a:gd name="T28" fmla="*/ 7 w 294"/>
                <a:gd name="T29" fmla="*/ 568 h 568"/>
                <a:gd name="T30" fmla="*/ 8 w 294"/>
                <a:gd name="T31" fmla="*/ 553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>
                <a:gd name="T0" fmla="*/ 0 w 25"/>
                <a:gd name="T1" fmla="*/ 0 h 53"/>
                <a:gd name="T2" fmla="*/ 19 w 25"/>
                <a:gd name="T3" fmla="*/ 53 h 53"/>
                <a:gd name="T4" fmla="*/ 25 w 25"/>
                <a:gd name="T5" fmla="*/ 53 h 53"/>
                <a:gd name="T6" fmla="*/ 0 w 25"/>
                <a:gd name="T7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>
                <a:gd name="T0" fmla="*/ 0 w 29"/>
                <a:gd name="T1" fmla="*/ 0 h 141"/>
                <a:gd name="T2" fmla="*/ 7 w 29"/>
                <a:gd name="T3" fmla="*/ 89 h 141"/>
                <a:gd name="T4" fmla="*/ 18 w 29"/>
                <a:gd name="T5" fmla="*/ 117 h 141"/>
                <a:gd name="T6" fmla="*/ 29 w 29"/>
                <a:gd name="T7" fmla="*/ 141 h 141"/>
                <a:gd name="T8" fmla="*/ 27 w 29"/>
                <a:gd name="T9" fmla="*/ 135 h 141"/>
                <a:gd name="T10" fmla="*/ 8 w 29"/>
                <a:gd name="T11" fmla="*/ 22 h 141"/>
                <a:gd name="T12" fmla="*/ 4 w 29"/>
                <a:gd name="T13" fmla="*/ 11 h 141"/>
                <a:gd name="T14" fmla="*/ 0 w 29"/>
                <a:gd name="T15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>
                <a:gd name="T0" fmla="*/ 0 w 8"/>
                <a:gd name="T1" fmla="*/ 26 h 48"/>
                <a:gd name="T2" fmla="*/ 4 w 8"/>
                <a:gd name="T3" fmla="*/ 37 h 48"/>
                <a:gd name="T4" fmla="*/ 8 w 8"/>
                <a:gd name="T5" fmla="*/ 48 h 48"/>
                <a:gd name="T6" fmla="*/ 7 w 8"/>
                <a:gd name="T7" fmla="*/ 19 h 48"/>
                <a:gd name="T8" fmla="*/ 0 w 8"/>
                <a:gd name="T9" fmla="*/ 0 h 48"/>
                <a:gd name="T10" fmla="*/ 0 w 8"/>
                <a:gd name="T11" fmla="*/ 4 h 48"/>
                <a:gd name="T12" fmla="*/ 0 w 8"/>
                <a:gd name="T13" fmla="*/ 2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>
                <a:gd name="T0" fmla="*/ 11 w 44"/>
                <a:gd name="T1" fmla="*/ 28 h 111"/>
                <a:gd name="T2" fmla="*/ 0 w 44"/>
                <a:gd name="T3" fmla="*/ 0 h 111"/>
                <a:gd name="T4" fmla="*/ 11 w 44"/>
                <a:gd name="T5" fmla="*/ 49 h 111"/>
                <a:gd name="T6" fmla="*/ 14 w 44"/>
                <a:gd name="T7" fmla="*/ 58 h 111"/>
                <a:gd name="T8" fmla="*/ 39 w 44"/>
                <a:gd name="T9" fmla="*/ 111 h 111"/>
                <a:gd name="T10" fmla="*/ 44 w 44"/>
                <a:gd name="T11" fmla="*/ 111 h 111"/>
                <a:gd name="T12" fmla="*/ 22 w 44"/>
                <a:gd name="T13" fmla="*/ 52 h 111"/>
                <a:gd name="T14" fmla="*/ 11 w 44"/>
                <a:gd name="T15" fmla="*/ 28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2592388" y="623888"/>
            <a:ext cx="8912225" cy="128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589213" y="2133600"/>
            <a:ext cx="89154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3" y="6130925"/>
            <a:ext cx="1146175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E0B883B-A7E7-47D1-BEF8-CE8A35FFEFE8}" type="datetime1">
              <a:rPr lang="en-US" smtClean="0"/>
              <a:t>10/27/2022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3" y="6135688"/>
            <a:ext cx="762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2000" dirty="0">
                <a:solidFill>
                  <a:srgbClr val="FEFFFF"/>
                </a:solidFill>
                <a:latin typeface="+mn-lt"/>
              </a:defRPr>
            </a:lvl1pPr>
          </a:lstStyle>
          <a:p>
            <a:pPr>
              <a:defRPr/>
            </a:pPr>
            <a:fld id="{B4A32ACD-CE72-4467-8182-B7463F7ACB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</p:sldLayoutIdLst>
  <p:hf hdr="0" ftr="0" dt="0"/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ctrTitle"/>
          </p:nvPr>
        </p:nvSpPr>
        <p:spPr>
          <a:xfrm>
            <a:off x="1512888" y="1181819"/>
            <a:ext cx="9567862" cy="2756769"/>
          </a:xfrm>
        </p:spPr>
        <p:txBody>
          <a:bodyPr>
            <a:normAutofit/>
          </a:bodyPr>
          <a:lstStyle/>
          <a:p>
            <a:pPr algn="ctr"/>
            <a:r>
              <a:rPr lang="ru-RU" altLang="ru-RU" sz="7200" dirty="0" err="1">
                <a:solidFill>
                  <a:schemeClr val="accent1"/>
                </a:solidFill>
              </a:rPr>
              <a:t>Буллинг</a:t>
            </a:r>
            <a:r>
              <a:rPr lang="ru-RU" altLang="ru-RU" sz="7200" dirty="0">
                <a:solidFill>
                  <a:schemeClr val="accent1"/>
                </a:solidFill>
              </a:rPr>
              <a:t>. </a:t>
            </a:r>
            <a:r>
              <a:rPr lang="ru-RU" altLang="ru-RU" sz="7200" dirty="0"/>
              <a:t/>
            </a:r>
            <a:br>
              <a:rPr lang="ru-RU" altLang="ru-RU" sz="7200" dirty="0"/>
            </a:br>
            <a:r>
              <a:rPr lang="ru-RU" altLang="ru-RU" sz="4000" dirty="0"/>
              <a:t/>
            </a:r>
            <a:br>
              <a:rPr lang="ru-RU" altLang="ru-RU" sz="4000" dirty="0"/>
            </a:br>
            <a:r>
              <a:rPr lang="ru-RU" altLang="ru-RU" sz="4000" dirty="0"/>
              <a:t>Прекратить и предотвратить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38300" y="5001075"/>
            <a:ext cx="8915400" cy="1127125"/>
          </a:xfrm>
        </p:spPr>
        <p:txBody>
          <a:bodyPr rtlCol="0">
            <a:normAutofit fontScale="92500" lnSpcReduction="20000"/>
          </a:bodyPr>
          <a:lstStyle/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dirty="0" smtClean="0"/>
              <a:t>Презентация создана по материалам семинара </a:t>
            </a:r>
            <a:r>
              <a:rPr lang="ru-RU" dirty="0" err="1" smtClean="0"/>
              <a:t>к.псих.н</a:t>
            </a:r>
            <a:r>
              <a:rPr lang="ru-RU" dirty="0" smtClean="0"/>
              <a:t> Волковой </a:t>
            </a:r>
            <a:r>
              <a:rPr lang="ru-RU" smtClean="0"/>
              <a:t>Е.Н. «Междисциплинарная</a:t>
            </a:r>
            <a:r>
              <a:rPr lang="ru-RU" dirty="0" smtClean="0"/>
              <a:t> модель профилактики </a:t>
            </a:r>
            <a:r>
              <a:rPr lang="ru-RU" dirty="0" err="1" smtClean="0"/>
              <a:t>буллинга</a:t>
            </a:r>
            <a:r>
              <a:rPr lang="ru-RU" dirty="0" smtClean="0"/>
              <a:t> в образовательных учреждениях»</a:t>
            </a:r>
            <a:endParaRPr lang="ru-RU" dirty="0"/>
          </a:p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dirty="0"/>
              <a:t>Нижний Новгород, 2022г.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11243" y="646981"/>
            <a:ext cx="8915400" cy="5253487"/>
          </a:xfrm>
        </p:spPr>
        <p:txBody>
          <a:bodyPr>
            <a:normAutofit lnSpcReduction="10000"/>
          </a:bodyPr>
          <a:lstStyle/>
          <a:p>
            <a:pPr marL="12700" algn="just">
              <a:lnSpc>
                <a:spcPct val="92000"/>
              </a:lnSpc>
              <a:spcBef>
                <a:spcPts val="238"/>
              </a:spcBef>
            </a:pPr>
            <a:r>
              <a:rPr lang="ru-RU" altLang="ru-RU" sz="24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Специфика подросткового </a:t>
            </a:r>
            <a:r>
              <a:rPr lang="ru-RU" altLang="ru-RU" sz="2400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буллинга</a:t>
            </a:r>
            <a:r>
              <a:rPr lang="ru-RU" altLang="ru-RU" sz="24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– детерминация характеристиками среды и окружения, подвижность ролевой структуры, демонстративность, неустойчивость и групповой характер, тяжесть последствий для всех участников</a:t>
            </a:r>
          </a:p>
          <a:p>
            <a:pPr marL="0" indent="0" algn="just">
              <a:lnSpc>
                <a:spcPct val="92000"/>
              </a:lnSpc>
              <a:spcBef>
                <a:spcPts val="238"/>
              </a:spcBef>
              <a:buNone/>
            </a:pPr>
            <a:endParaRPr lang="ru-RU" altLang="ru-RU" sz="24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700" algn="just">
              <a:lnSpc>
                <a:spcPct val="92000"/>
              </a:lnSpc>
              <a:spcBef>
                <a:spcPts val="238"/>
              </a:spcBef>
            </a:pPr>
            <a:r>
              <a:rPr lang="ru-RU" altLang="ru-RU" sz="24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На всех участников </a:t>
            </a:r>
            <a:r>
              <a:rPr lang="ru-RU" altLang="ru-RU" sz="2400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буллинг</a:t>
            </a:r>
            <a:r>
              <a:rPr lang="ru-RU" altLang="ru-RU" sz="24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окажет негативное воздействие. Уровень воздействия зависит от вида и интенсивности </a:t>
            </a:r>
            <a:r>
              <a:rPr lang="ru-RU" altLang="ru-RU" sz="2400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буллинга</a:t>
            </a:r>
            <a:r>
              <a:rPr lang="ru-RU" altLang="ru-RU" sz="24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личности ребенка и присутствия защитных факторов</a:t>
            </a:r>
          </a:p>
          <a:p>
            <a:pPr marL="0" indent="0" algn="just">
              <a:lnSpc>
                <a:spcPct val="92000"/>
              </a:lnSpc>
              <a:spcBef>
                <a:spcPts val="238"/>
              </a:spcBef>
              <a:buNone/>
            </a:pPr>
            <a:endParaRPr lang="ru-RU" altLang="ru-RU" sz="24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700" algn="just">
              <a:lnSpc>
                <a:spcPct val="92000"/>
              </a:lnSpc>
              <a:spcBef>
                <a:spcPts val="238"/>
              </a:spcBef>
            </a:pPr>
            <a:r>
              <a:rPr lang="ru-RU" altLang="ru-RU" sz="24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Эмоциональный и когнитивный опыт в </a:t>
            </a:r>
            <a:r>
              <a:rPr lang="ru-RU" altLang="ru-RU" sz="2400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буллинге</a:t>
            </a:r>
            <a:r>
              <a:rPr lang="ru-RU" altLang="ru-RU" sz="24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создает мотивационную платформу межличностного взаимодействия в более старшем возрасте</a:t>
            </a:r>
          </a:p>
          <a:p>
            <a:pPr marL="0" indent="0" algn="just">
              <a:lnSpc>
                <a:spcPct val="92000"/>
              </a:lnSpc>
              <a:spcBef>
                <a:spcPts val="238"/>
              </a:spcBef>
              <a:buNone/>
            </a:pPr>
            <a:endParaRPr lang="ru-RU" altLang="ru-RU" sz="24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700" algn="just">
              <a:lnSpc>
                <a:spcPct val="92000"/>
              </a:lnSpc>
              <a:spcBef>
                <a:spcPts val="238"/>
              </a:spcBef>
            </a:pPr>
            <a:r>
              <a:rPr lang="ru-RU" altLang="ru-RU" sz="24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Современная тенденция – перенос </a:t>
            </a:r>
            <a:r>
              <a:rPr lang="ru-RU" altLang="ru-RU" sz="2400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буллинга</a:t>
            </a:r>
            <a:r>
              <a:rPr lang="ru-RU" altLang="ru-RU" sz="24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в пространство интернет – коммуникаций</a:t>
            </a:r>
          </a:p>
          <a:p>
            <a:pPr marL="12700">
              <a:lnSpc>
                <a:spcPct val="92000"/>
              </a:lnSpc>
              <a:spcBef>
                <a:spcPts val="238"/>
              </a:spcBef>
            </a:pPr>
            <a:endParaRPr lang="ru-RU" altLang="ru-RU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842523D-82CE-4F5A-B6FD-800A33554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946CFA-DED6-470F-9A1C-63806FADC7D2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2663761" y="489492"/>
            <a:ext cx="2923814" cy="663033"/>
          </a:xfrm>
        </p:spPr>
        <p:txBody>
          <a:bodyPr/>
          <a:lstStyle/>
          <a:p>
            <a:r>
              <a:rPr lang="ru-RU" altLang="ru-RU" sz="2400" dirty="0" err="1"/>
              <a:t>Травли.нет</a:t>
            </a:r>
            <a:endParaRPr lang="ru-RU" altLang="ru-RU" sz="2400" dirty="0"/>
          </a:p>
        </p:txBody>
      </p:sp>
      <p:pic>
        <p:nvPicPr>
          <p:cNvPr id="30723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55742" y="1099039"/>
            <a:ext cx="2329961" cy="2329961"/>
          </a:xfr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D1D92B8-BBB6-4360-B731-B401EBAE1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946CFA-DED6-470F-9A1C-63806FADC7D2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DB49BC2-C1E7-43F6-8AE1-2DFF113D3D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3462" y="1152525"/>
            <a:ext cx="3141784" cy="314178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A21DE4D-D0E8-4B5C-B851-F0A8F36896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1653" y="4032791"/>
            <a:ext cx="2482361" cy="248236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2ACB699-6533-4B4A-8222-6E39CE42A7CA}"/>
              </a:ext>
            </a:extLst>
          </p:cNvPr>
          <p:cNvSpPr txBox="1"/>
          <p:nvPr/>
        </p:nvSpPr>
        <p:spPr>
          <a:xfrm>
            <a:off x="2042746" y="3663459"/>
            <a:ext cx="4642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ППМС-центр Нижегородской области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C4C1EA-1035-49C3-9609-F5E436D03911}"/>
              </a:ext>
            </a:extLst>
          </p:cNvPr>
          <p:cNvSpPr txBox="1"/>
          <p:nvPr/>
        </p:nvSpPr>
        <p:spPr>
          <a:xfrm>
            <a:off x="6940061" y="593603"/>
            <a:ext cx="4516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Виртуальный методический кабинет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20F87B-5406-47DE-BA60-27E1C014D57D}"/>
              </a:ext>
            </a:extLst>
          </p:cNvPr>
          <p:cNvSpPr txBox="1"/>
          <p:nvPr/>
        </p:nvSpPr>
        <p:spPr>
          <a:xfrm>
            <a:off x="8106507" y="5037991"/>
            <a:ext cx="3141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Тел. 8(831)215-04-67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1897812" y="623888"/>
            <a:ext cx="9606802" cy="1281112"/>
          </a:xfrm>
        </p:spPr>
        <p:txBody>
          <a:bodyPr/>
          <a:lstStyle/>
          <a:p>
            <a:pPr algn="just"/>
            <a:r>
              <a:rPr lang="ru-RU" altLang="ru-RU" sz="2800" b="1" dirty="0">
                <a:solidFill>
                  <a:schemeClr val="accent1"/>
                </a:solidFill>
              </a:rPr>
              <a:t>БУЛЛИНГ</a:t>
            </a:r>
            <a:r>
              <a:rPr lang="ru-RU" altLang="ru-RU" sz="1800" b="1" dirty="0"/>
              <a:t> –</a:t>
            </a:r>
            <a:r>
              <a:rPr lang="ru-RU" altLang="ru-RU" sz="1800" dirty="0"/>
              <a:t/>
            </a:r>
            <a:br>
              <a:rPr lang="ru-RU" altLang="ru-RU" sz="1800" dirty="0"/>
            </a:br>
            <a:r>
              <a:rPr lang="ru-RU" altLang="ru-RU" sz="2000" dirty="0"/>
              <a:t>это неоднократное умышленное нанесение вреда группой подростков другому подростку, который в данной ситуации оказывается не способным себя защитить и лишен возможности покинуть эту ситуацию</a:t>
            </a:r>
            <a:br>
              <a:rPr lang="ru-RU" altLang="ru-RU" sz="2000" dirty="0"/>
            </a:br>
            <a:endParaRPr lang="ru-RU" alt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76424" y="2625305"/>
            <a:ext cx="8915400" cy="3778250"/>
          </a:xfrm>
        </p:spPr>
        <p:txBody>
          <a:bodyPr>
            <a:normAutofit/>
          </a:bodyPr>
          <a:lstStyle/>
          <a:p>
            <a:pPr marL="0" indent="0">
              <a:buFont typeface="Wingdings 3" panose="05040102010807070707" pitchFamily="18" charset="2"/>
              <a:buNone/>
            </a:pPr>
            <a:r>
              <a:rPr lang="ru-RU" altLang="ru-RU" sz="2800" b="1" dirty="0">
                <a:solidFill>
                  <a:schemeClr val="accent1"/>
                </a:solidFill>
              </a:rPr>
              <a:t>Критерии:</a:t>
            </a:r>
          </a:p>
          <a:p>
            <a:pPr marL="0" indent="0">
              <a:lnSpc>
                <a:spcPts val="2700"/>
              </a:lnSpc>
              <a:spcBef>
                <a:spcPts val="100"/>
              </a:spcBef>
            </a:pPr>
            <a:r>
              <a:rPr lang="ru-RU" altLang="ru-RU" sz="2400" dirty="0"/>
              <a:t>Нанесение вреда (маркер-эмоциональные реакции)</a:t>
            </a:r>
          </a:p>
          <a:p>
            <a:pPr marL="0" indent="0">
              <a:spcBef>
                <a:spcPts val="450"/>
              </a:spcBef>
            </a:pPr>
            <a:r>
              <a:rPr lang="ru-RU" altLang="ru-RU" sz="2400" dirty="0"/>
              <a:t>Умысел, намеренность нанесения вреда</a:t>
            </a:r>
          </a:p>
          <a:p>
            <a:pPr marL="0" indent="0">
              <a:spcBef>
                <a:spcPts val="450"/>
              </a:spcBef>
            </a:pPr>
            <a:r>
              <a:rPr lang="ru-RU" altLang="ru-RU" sz="2400" dirty="0"/>
              <a:t>Неоднократность</a:t>
            </a:r>
            <a:r>
              <a:rPr lang="ru-RU" altLang="ru-RU" sz="2400" baseline="1000" dirty="0"/>
              <a:t> </a:t>
            </a:r>
            <a:r>
              <a:rPr lang="ru-RU" altLang="ru-RU" sz="2400" dirty="0"/>
              <a:t>и/или периодичность</a:t>
            </a:r>
            <a:endParaRPr lang="ru-RU" altLang="ru-RU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ts val="3288"/>
              </a:lnSpc>
              <a:spcBef>
                <a:spcPts val="175"/>
              </a:spcBef>
            </a:pPr>
            <a:r>
              <a:rPr lang="ru-RU" altLang="ru-RU" sz="2400" dirty="0"/>
              <a:t>Неравенство возможностей </a:t>
            </a:r>
          </a:p>
          <a:p>
            <a:pPr marL="0" indent="0">
              <a:lnSpc>
                <a:spcPts val="3288"/>
              </a:lnSpc>
              <a:spcBef>
                <a:spcPts val="175"/>
              </a:spcBef>
            </a:pPr>
            <a:r>
              <a:rPr lang="ru-RU" altLang="ru-RU" sz="2400" dirty="0"/>
              <a:t>Злоупотребление силой или влиянием (физическое и\или социальное превосходство - статус, размер группы и т.д.)</a:t>
            </a:r>
          </a:p>
          <a:p>
            <a:pPr marL="0" indent="0"/>
            <a:endParaRPr lang="ru-RU" alt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59C0D1C-B4B3-4108-B0F9-8A7D80C10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946CFA-DED6-470F-9A1C-63806FADC7D2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388" y="623888"/>
            <a:ext cx="8912225" cy="128111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pc="-20" dirty="0">
                <a:solidFill>
                  <a:schemeClr val="accent1"/>
                </a:solidFill>
              </a:rPr>
              <a:t>Формы </a:t>
            </a:r>
            <a:r>
              <a:rPr lang="ru-RU" spc="-10" dirty="0" err="1">
                <a:solidFill>
                  <a:schemeClr val="accent1"/>
                </a:solidFill>
              </a:rPr>
              <a:t>буллинга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3" y="2133600"/>
            <a:ext cx="8915400" cy="3778250"/>
          </a:xfrm>
        </p:spPr>
        <p:txBody>
          <a:bodyPr>
            <a:normAutofit/>
          </a:bodyPr>
          <a:lstStyle/>
          <a:p>
            <a:pPr fontAlgn="t"/>
            <a:endParaRPr lang="ru-RU" altLang="ru-RU" dirty="0"/>
          </a:p>
          <a:p>
            <a:pPr fontAlgn="t"/>
            <a:r>
              <a:rPr lang="ru-RU" altLang="ru-RU" sz="2000" b="1" dirty="0"/>
              <a:t>Физический:</a:t>
            </a:r>
            <a:r>
              <a:rPr lang="ru-RU" altLang="ru-RU" sz="2000" dirty="0"/>
              <a:t> нанесение физических повреждений жертве, воровство, порча имущества</a:t>
            </a:r>
          </a:p>
          <a:p>
            <a:pPr fontAlgn="t"/>
            <a:r>
              <a:rPr lang="ru-RU" altLang="ru-RU" sz="2000" b="1" dirty="0"/>
              <a:t>Вербальный: </a:t>
            </a:r>
            <a:r>
              <a:rPr lang="ru-RU" altLang="ru-RU" sz="2000" dirty="0"/>
              <a:t>запугивание, унижение, высмеивание в лицо, Распускание слухов, высмеивание за спиной</a:t>
            </a:r>
          </a:p>
          <a:p>
            <a:pPr fontAlgn="t"/>
            <a:r>
              <a:rPr lang="ru-RU" altLang="ru-RU" sz="2000" b="1" dirty="0"/>
              <a:t>Социальный: </a:t>
            </a:r>
            <a:r>
              <a:rPr lang="ru-RU" altLang="ru-RU" sz="2000" dirty="0"/>
              <a:t>исключение из группы, клевета с целью принизить социальный статус жертвы и повысить свой</a:t>
            </a:r>
          </a:p>
          <a:p>
            <a:pPr marL="0" indent="0" fontAlgn="t">
              <a:buNone/>
            </a:pPr>
            <a:endParaRPr lang="ru-RU" altLang="ru-RU" sz="2000" dirty="0"/>
          </a:p>
          <a:p>
            <a:pPr fontAlgn="t"/>
            <a:r>
              <a:rPr lang="ru-RU" altLang="ru-RU" sz="2000" dirty="0"/>
              <a:t>КИБЕРБУЛЛИНГ</a:t>
            </a:r>
          </a:p>
          <a:p>
            <a:pPr fontAlgn="t"/>
            <a:endParaRPr lang="ru-RU" altLang="ru-RU" dirty="0"/>
          </a:p>
          <a:p>
            <a:endParaRPr lang="ru-RU" alt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CC5C8F5-484E-4485-8D5F-E4F1E5E67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946CFA-DED6-470F-9A1C-63806FADC7D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2592388" y="623888"/>
            <a:ext cx="8912225" cy="1281112"/>
          </a:xfrm>
        </p:spPr>
        <p:txBody>
          <a:bodyPr/>
          <a:lstStyle/>
          <a:p>
            <a:r>
              <a:rPr lang="ru-RU" altLang="ru-RU" dirty="0">
                <a:solidFill>
                  <a:schemeClr val="accent1"/>
                </a:solidFill>
              </a:rPr>
              <a:t>Почему подростки становятся </a:t>
            </a:r>
            <a:r>
              <a:rPr lang="ru-RU" altLang="ru-RU" dirty="0" err="1">
                <a:solidFill>
                  <a:schemeClr val="accent1"/>
                </a:solidFill>
              </a:rPr>
              <a:t>буллером</a:t>
            </a:r>
            <a:r>
              <a:rPr lang="ru-RU" altLang="ru-RU" dirty="0">
                <a:solidFill>
                  <a:schemeClr val="accent1"/>
                </a:solidFill>
              </a:rPr>
              <a:t>, жертвой или свидетелем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3" y="2573547"/>
            <a:ext cx="8915400" cy="3778250"/>
          </a:xfrm>
        </p:spPr>
        <p:txBody>
          <a:bodyPr>
            <a:normAutofit/>
          </a:bodyPr>
          <a:lstStyle/>
          <a:p>
            <a:pPr marL="295275" indent="-257175">
              <a:lnSpc>
                <a:spcPts val="3100"/>
              </a:lnSpc>
              <a:spcBef>
                <a:spcPts val="225"/>
              </a:spcBef>
              <a:buClr>
                <a:srgbClr val="00007D"/>
              </a:buClr>
              <a:buSzPct val="75000"/>
              <a:buFont typeface="Wingdings 3" panose="05040102010807070707" pitchFamily="18" charset="2"/>
              <a:buChar char="■"/>
              <a:tabLst>
                <a:tab pos="295275" algn="l"/>
              </a:tabLst>
            </a:pP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Индивидуально-типологические предпосылки</a:t>
            </a:r>
          </a:p>
          <a:p>
            <a:pPr marL="295275" indent="-257175">
              <a:lnSpc>
                <a:spcPts val="3100"/>
              </a:lnSpc>
              <a:spcBef>
                <a:spcPts val="400"/>
              </a:spcBef>
              <a:buClr>
                <a:srgbClr val="00007D"/>
              </a:buClr>
              <a:buSzPct val="75000"/>
              <a:buFont typeface="Wingdings 3" panose="05040102010807070707" pitchFamily="18" charset="2"/>
              <a:buChar char="■"/>
              <a:tabLst>
                <a:tab pos="295275" algn="l"/>
              </a:tabLst>
            </a:pP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Особенности детско-родительских отношений</a:t>
            </a:r>
          </a:p>
          <a:p>
            <a:pPr marL="295275" indent="-257175">
              <a:spcBef>
                <a:spcPts val="275"/>
              </a:spcBef>
              <a:buClr>
                <a:srgbClr val="00007D"/>
              </a:buClr>
              <a:buSzPct val="75000"/>
              <a:buFont typeface="Wingdings 3" panose="05040102010807070707" pitchFamily="18" charset="2"/>
              <a:buChar char="■"/>
              <a:tabLst>
                <a:tab pos="295275" algn="l"/>
              </a:tabLst>
            </a:pP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Опыт отношений в семье</a:t>
            </a:r>
          </a:p>
          <a:p>
            <a:pPr marL="295275" indent="-257175">
              <a:spcBef>
                <a:spcPts val="375"/>
              </a:spcBef>
              <a:buClr>
                <a:srgbClr val="00007D"/>
              </a:buClr>
              <a:buSzPct val="75000"/>
              <a:buFont typeface="Wingdings 3" panose="05040102010807070707" pitchFamily="18" charset="2"/>
              <a:buChar char="■"/>
              <a:tabLst>
                <a:tab pos="295275" algn="l"/>
              </a:tabLst>
            </a:pP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Влияние сверстников</a:t>
            </a:r>
          </a:p>
          <a:p>
            <a:pPr marL="295275" indent="-257175">
              <a:lnSpc>
                <a:spcPts val="3100"/>
              </a:lnSpc>
              <a:spcBef>
                <a:spcPts val="500"/>
              </a:spcBef>
              <a:buClr>
                <a:srgbClr val="00007D"/>
              </a:buClr>
              <a:buSzPct val="75000"/>
              <a:buFont typeface="Wingdings 3" panose="05040102010807070707" pitchFamily="18" charset="2"/>
              <a:buChar char="■"/>
              <a:tabLst>
                <a:tab pos="295275" algn="l"/>
              </a:tabLst>
            </a:pP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Характеристика образовательной среды</a:t>
            </a:r>
          </a:p>
          <a:p>
            <a:pPr marL="295275" indent="-257175">
              <a:spcBef>
                <a:spcPts val="275"/>
              </a:spcBef>
              <a:buClr>
                <a:srgbClr val="00007D"/>
              </a:buClr>
              <a:buSzPct val="75000"/>
              <a:buFont typeface="Wingdings 3" panose="05040102010807070707" pitchFamily="18" charset="2"/>
              <a:buChar char="■"/>
              <a:tabLst>
                <a:tab pos="295275" algn="l"/>
              </a:tabLst>
            </a:pP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Особенности широкого социума</a:t>
            </a:r>
          </a:p>
          <a:p>
            <a:pPr marL="295275" indent="-257175">
              <a:tabLst>
                <a:tab pos="295275" algn="l"/>
              </a:tabLst>
            </a:pPr>
            <a:endParaRPr lang="ru-RU" alt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AE8F081-8AAC-404C-BB81-77ADDA980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946CFA-DED6-470F-9A1C-63806FADC7D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2592388" y="623888"/>
            <a:ext cx="8912225" cy="1281112"/>
          </a:xfrm>
        </p:spPr>
        <p:txBody>
          <a:bodyPr/>
          <a:lstStyle/>
          <a:p>
            <a:r>
              <a:rPr lang="ru-RU" altLang="ru-RU" dirty="0">
                <a:solidFill>
                  <a:schemeClr val="accent1"/>
                </a:solidFill>
              </a:rPr>
              <a:t>Роли в </a:t>
            </a:r>
            <a:r>
              <a:rPr lang="ru-RU" altLang="ru-RU" dirty="0" err="1">
                <a:solidFill>
                  <a:schemeClr val="accent1"/>
                </a:solidFill>
              </a:rPr>
              <a:t>буллинге</a:t>
            </a:r>
            <a:endParaRPr lang="ru-RU" altLang="ru-RU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7977" y="2027208"/>
            <a:ext cx="9356636" cy="3884642"/>
          </a:xfrm>
        </p:spPr>
        <p:txBody>
          <a:bodyPr rtlCol="0">
            <a:normAutofit/>
          </a:bodyPr>
          <a:lstStyle/>
          <a:p>
            <a:pPr marL="0" indent="0" fontAlgn="auto">
              <a:spcBef>
                <a:spcPts val="135"/>
              </a:spcBef>
              <a:spcAft>
                <a:spcPts val="0"/>
              </a:spcAft>
              <a:buNone/>
              <a:defRPr/>
            </a:pPr>
            <a:r>
              <a:rPr lang="ru-RU" b="1" spc="50" dirty="0">
                <a:solidFill>
                  <a:schemeClr val="tx1"/>
                </a:solidFill>
                <a:latin typeface="Calibri Light"/>
                <a:cs typeface="Calibri Light"/>
              </a:rPr>
              <a:t>        Жертвы                               ОБИДЧИКИ</a:t>
            </a:r>
            <a:r>
              <a:rPr lang="ru-RU" b="1" spc="55" dirty="0">
                <a:solidFill>
                  <a:schemeClr val="tx1"/>
                </a:solidFill>
                <a:latin typeface="Calibri Light"/>
                <a:cs typeface="Calibri Light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Calibri Light"/>
                <a:cs typeface="Calibri Light"/>
              </a:rPr>
              <a:t>–</a:t>
            </a:r>
            <a:r>
              <a:rPr lang="ru-RU" b="1" spc="60" dirty="0">
                <a:solidFill>
                  <a:schemeClr val="tx1"/>
                </a:solidFill>
                <a:latin typeface="Calibri Light"/>
                <a:cs typeface="Calibri Light"/>
              </a:rPr>
              <a:t> </a:t>
            </a:r>
            <a:r>
              <a:rPr lang="ru-RU" b="1" spc="40" dirty="0">
                <a:solidFill>
                  <a:schemeClr val="tx1"/>
                </a:solidFill>
                <a:latin typeface="Calibri Light"/>
                <a:cs typeface="Calibri Light"/>
              </a:rPr>
              <a:t>ЖЕРТВЫ                                обидчики</a:t>
            </a:r>
          </a:p>
        </p:txBody>
      </p:sp>
      <p:pic>
        <p:nvPicPr>
          <p:cNvPr id="22532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9055" y="2836144"/>
            <a:ext cx="1536700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892" y="3336745"/>
            <a:ext cx="4123428" cy="2575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834802" y="2996137"/>
            <a:ext cx="2941608" cy="182601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1113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1000"/>
              </a:lnSpc>
              <a:spcBef>
                <a:spcPts val="75"/>
              </a:spcBef>
            </a:pPr>
            <a:r>
              <a:rPr lang="ru-RU" alt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СВИДЕТЕЛИ:</a:t>
            </a:r>
          </a:p>
          <a:p>
            <a:pPr algn="ctr" eaLnBrk="1" hangingPunct="1">
              <a:lnSpc>
                <a:spcPct val="101000"/>
              </a:lnSpc>
              <a:spcBef>
                <a:spcPts val="75"/>
              </a:spcBef>
            </a:pPr>
            <a:endParaRPr lang="ru-RU" alt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hangingPunct="1">
              <a:lnSpc>
                <a:spcPct val="101000"/>
              </a:lnSpc>
              <a:spcBef>
                <a:spcPts val="75"/>
              </a:spcBef>
            </a:pPr>
            <a:r>
              <a:rPr lang="ru-RU" altLang="ru-RU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ЗАЩИТНИКИ </a:t>
            </a:r>
          </a:p>
          <a:p>
            <a:pPr algn="ctr" eaLnBrk="1" hangingPunct="1">
              <a:lnSpc>
                <a:spcPct val="101000"/>
              </a:lnSpc>
              <a:spcBef>
                <a:spcPts val="75"/>
              </a:spcBef>
            </a:pPr>
            <a:r>
              <a:rPr lang="ru-RU" altLang="ru-RU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СОЧУВСТВУЮЩИЕ</a:t>
            </a:r>
          </a:p>
          <a:p>
            <a:pPr algn="ctr" eaLnBrk="1" hangingPunct="1">
              <a:lnSpc>
                <a:spcPct val="101000"/>
              </a:lnSpc>
              <a:spcBef>
                <a:spcPts val="75"/>
              </a:spcBef>
            </a:pPr>
            <a:r>
              <a:rPr lang="ru-RU" altLang="ru-RU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ПОМОЩНИКИ</a:t>
            </a:r>
          </a:p>
          <a:p>
            <a:pPr algn="ctr" eaLnBrk="1" hangingPunct="1">
              <a:lnSpc>
                <a:spcPct val="101000"/>
              </a:lnSpc>
              <a:spcBef>
                <a:spcPts val="75"/>
              </a:spcBef>
            </a:pPr>
            <a:r>
              <a:rPr lang="ru-RU" altLang="ru-RU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ГРУППА - ПОДДЕРЖКИ</a:t>
            </a:r>
            <a:endParaRPr lang="ru-RU" alt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2535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2367" y="2836144"/>
            <a:ext cx="152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2FF0199-65A2-4632-9645-6762D2197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946CFA-DED6-470F-9A1C-63806FADC7D2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2592388" y="623888"/>
            <a:ext cx="8912225" cy="1281112"/>
          </a:xfrm>
        </p:spPr>
        <p:txBody>
          <a:bodyPr/>
          <a:lstStyle/>
          <a:p>
            <a:r>
              <a:rPr lang="ru-RU" altLang="ru-RU" dirty="0">
                <a:solidFill>
                  <a:schemeClr val="accent1"/>
                </a:solidFill>
              </a:rPr>
              <a:t>2 типа обидчиков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41475" y="1490663"/>
            <a:ext cx="4402138" cy="452120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80000"/>
              </a:lnSpc>
              <a:spcBef>
                <a:spcPts val="100"/>
              </a:spcBef>
              <a:buFont typeface="Wingdings 3" panose="05040102010807070707" pitchFamily="18" charset="2"/>
              <a:buNone/>
            </a:pPr>
            <a:r>
              <a:rPr lang="ru-RU" altLang="ru-RU" sz="1700" b="1" dirty="0">
                <a:solidFill>
                  <a:schemeClr val="tx1"/>
                </a:solidFill>
                <a:ea typeface="Century Gothic" panose="020B0502020202020204" pitchFamily="34" charset="0"/>
                <a:cs typeface="Century Gothic" panose="020B0502020202020204" pitchFamily="34" charset="0"/>
              </a:rPr>
              <a:t>Подтверждение социального доминирования</a:t>
            </a:r>
            <a:endParaRPr lang="ru-RU" altLang="ru-RU" sz="1700" dirty="0">
              <a:solidFill>
                <a:schemeClr val="tx1"/>
              </a:solidFill>
              <a:ea typeface="Century Gothic" panose="020B0502020202020204" pitchFamily="34" charset="0"/>
              <a:cs typeface="Century Gothic" panose="020B0502020202020204" pitchFamily="34" charset="0"/>
            </a:endParaRPr>
          </a:p>
          <a:p>
            <a:pPr>
              <a:lnSpc>
                <a:spcPct val="80000"/>
              </a:lnSpc>
              <a:spcBef>
                <a:spcPts val="875"/>
              </a:spcBef>
              <a:buFont typeface="Wingdings" panose="05000000000000000000" pitchFamily="2" charset="2"/>
              <a:buChar char="Ø"/>
            </a:pPr>
            <a:r>
              <a:rPr lang="ru-RU" altLang="ru-RU" sz="1500" dirty="0">
                <a:solidFill>
                  <a:schemeClr val="tx1"/>
                </a:solidFill>
                <a:cs typeface="Times New Roman" panose="02020603050405020304" pitchFamily="18" charset="0"/>
              </a:rPr>
              <a:t>Недостаточная восприимчивость</a:t>
            </a:r>
          </a:p>
          <a:p>
            <a:pPr>
              <a:lnSpc>
                <a:spcPct val="80000"/>
              </a:lnSpc>
              <a:spcBef>
                <a:spcPts val="938"/>
              </a:spcBef>
              <a:buFont typeface="Wingdings" panose="05000000000000000000" pitchFamily="2" charset="2"/>
              <a:buChar char="Ø"/>
            </a:pPr>
            <a:r>
              <a:rPr lang="ru-RU" altLang="ru-RU" sz="1500" dirty="0">
                <a:solidFill>
                  <a:schemeClr val="tx1"/>
                </a:solidFill>
                <a:cs typeface="Times New Roman" panose="02020603050405020304" pitchFamily="18" charset="0"/>
              </a:rPr>
              <a:t>В меньшей степени обладают способностью к сопереживанию</a:t>
            </a:r>
          </a:p>
          <a:p>
            <a:pPr>
              <a:lnSpc>
                <a:spcPct val="80000"/>
              </a:lnSpc>
              <a:spcBef>
                <a:spcPts val="938"/>
              </a:spcBef>
              <a:buFont typeface="Wingdings" panose="05000000000000000000" pitchFamily="2" charset="2"/>
              <a:buChar char="Ø"/>
            </a:pPr>
            <a:r>
              <a:rPr lang="ru-RU" altLang="ru-RU" sz="1500" dirty="0">
                <a:solidFill>
                  <a:schemeClr val="tx1"/>
                </a:solidFill>
                <a:cs typeface="Times New Roman" panose="02020603050405020304" pitchFamily="18" charset="0"/>
              </a:rPr>
              <a:t>Выражены черты темной триады: психопатия, макиавеллизм, нарциссизм</a:t>
            </a:r>
          </a:p>
          <a:p>
            <a:pPr>
              <a:lnSpc>
                <a:spcPct val="80000"/>
              </a:lnSpc>
              <a:spcBef>
                <a:spcPts val="938"/>
              </a:spcBef>
              <a:buFont typeface="Wingdings" panose="05000000000000000000" pitchFamily="2" charset="2"/>
              <a:buChar char="Ø"/>
            </a:pPr>
            <a:r>
              <a:rPr lang="ru-RU" altLang="ru-RU" sz="1500" dirty="0">
                <a:solidFill>
                  <a:schemeClr val="tx1"/>
                </a:solidFill>
                <a:cs typeface="Times New Roman" panose="02020603050405020304" pitchFamily="18" charset="0"/>
              </a:rPr>
              <a:t>Концентрируются на достижении цели – утверждении социального статуса, обогащения или воплощения своих желаний</a:t>
            </a:r>
          </a:p>
          <a:p>
            <a:pPr>
              <a:lnSpc>
                <a:spcPct val="80000"/>
              </a:lnSpc>
              <a:spcBef>
                <a:spcPts val="938"/>
              </a:spcBef>
              <a:buFont typeface="Wingdings" panose="05000000000000000000" pitchFamily="2" charset="2"/>
              <a:buChar char="Ø"/>
            </a:pPr>
            <a:r>
              <a:rPr lang="ru-RU" altLang="ru-RU" sz="1500" dirty="0">
                <a:solidFill>
                  <a:schemeClr val="tx1"/>
                </a:solidFill>
                <a:cs typeface="Times New Roman" panose="02020603050405020304" pitchFamily="18" charset="0"/>
              </a:rPr>
              <a:t>Есть круг близких сторонников, которые считают их лидерами своей группы. Если такая группа следует социальным нормам, то такие дети могут быть на хорошем счету у учителя.</a:t>
            </a:r>
          </a:p>
          <a:p>
            <a:pPr marL="0" indent="0">
              <a:lnSpc>
                <a:spcPct val="80000"/>
              </a:lnSpc>
              <a:spcBef>
                <a:spcPts val="100"/>
              </a:spcBef>
              <a:buFont typeface="Wingdings 3" panose="05040102010807070707" pitchFamily="18" charset="2"/>
              <a:buNone/>
            </a:pPr>
            <a:endParaRPr lang="ru-RU" altLang="ru-RU" sz="15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spcBef>
                <a:spcPts val="100"/>
              </a:spcBef>
              <a:buFont typeface="Wingdings 3" panose="05040102010807070707" pitchFamily="18" charset="2"/>
              <a:buNone/>
            </a:pPr>
            <a:r>
              <a:rPr lang="ru-RU" altLang="ru-RU" sz="1500" dirty="0">
                <a:solidFill>
                  <a:schemeClr val="tx1"/>
                </a:solidFill>
                <a:cs typeface="Times New Roman" panose="02020603050405020304" pitchFamily="18" charset="0"/>
              </a:rPr>
              <a:t>Рационализация:</a:t>
            </a:r>
          </a:p>
          <a:p>
            <a:pPr marL="0" indent="0">
              <a:lnSpc>
                <a:spcPct val="80000"/>
              </a:lnSpc>
              <a:spcBef>
                <a:spcPts val="938"/>
              </a:spcBef>
              <a:buFont typeface="Wingdings 3" panose="05040102010807070707" pitchFamily="18" charset="2"/>
              <a:buNone/>
            </a:pPr>
            <a:r>
              <a:rPr lang="ru-RU" altLang="ru-RU" sz="1500" dirty="0">
                <a:solidFill>
                  <a:schemeClr val="tx1"/>
                </a:solidFill>
                <a:cs typeface="Times New Roman" panose="02020603050405020304" pitchFamily="18" charset="0"/>
              </a:rPr>
              <a:t>поиск развлечения и «неправильный» внешним видом жертвы</a:t>
            </a:r>
          </a:p>
        </p:txBody>
      </p:sp>
      <p:pic>
        <p:nvPicPr>
          <p:cNvPr id="2560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90663"/>
            <a:ext cx="4405312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732588" y="4989513"/>
            <a:ext cx="6096000" cy="7620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lang="ru-RU" spc="-10" dirty="0">
                <a:latin typeface="Times New Roman"/>
                <a:cs typeface="Times New Roman"/>
              </a:rPr>
              <a:t>Рационализация:</a:t>
            </a:r>
            <a:endParaRPr lang="ru-RU" dirty="0">
              <a:latin typeface="Times New Roman"/>
              <a:cs typeface="Times New Roman"/>
            </a:endParaRPr>
          </a:p>
          <a:p>
            <a:pPr marL="12700" eaLnBrk="1" fontAlgn="auto" hangingPunct="1">
              <a:spcBef>
                <a:spcPts val="935"/>
              </a:spcBef>
              <a:spcAft>
                <a:spcPts val="0"/>
              </a:spcAft>
              <a:defRPr/>
            </a:pPr>
            <a:r>
              <a:rPr lang="ru-RU" dirty="0">
                <a:latin typeface="Times New Roman"/>
                <a:cs typeface="Times New Roman"/>
              </a:rPr>
              <a:t>реакция</a:t>
            </a:r>
            <a:r>
              <a:rPr lang="ru-RU" spc="-1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на</a:t>
            </a:r>
            <a:r>
              <a:rPr lang="ru-RU" spc="-1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провокацию</a:t>
            </a:r>
            <a:r>
              <a:rPr lang="ru-RU" spc="-1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и</a:t>
            </a:r>
            <a:r>
              <a:rPr lang="ru-RU" spc="-1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попытка</a:t>
            </a:r>
            <a:r>
              <a:rPr lang="ru-RU" spc="-10" dirty="0">
                <a:latin typeface="Times New Roman"/>
                <a:cs typeface="Times New Roman"/>
              </a:rPr>
              <a:t> отомстить</a:t>
            </a:r>
            <a:endParaRPr lang="ru-RU" dirty="0">
              <a:latin typeface="+mn-lt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72A1D66-08C6-4CA1-93D4-0C91E51F0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946CFA-DED6-470F-9A1C-63806FADC7D2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2922" y="329406"/>
            <a:ext cx="9520538" cy="823119"/>
          </a:xfrm>
        </p:spPr>
        <p:txBody>
          <a:bodyPr>
            <a:normAutofit/>
          </a:bodyPr>
          <a:lstStyle/>
          <a:p>
            <a:pPr>
              <a:lnSpc>
                <a:spcPts val="2313"/>
              </a:lnSpc>
              <a:spcBef>
                <a:spcPts val="88"/>
              </a:spcBef>
            </a:pPr>
            <a:r>
              <a:rPr lang="ru-RU" altLang="ru-RU" sz="2000" b="1" dirty="0">
                <a:solidFill>
                  <a:schemeClr val="accent1"/>
                </a:solidFill>
                <a:ea typeface="Bookman Old Style" panose="02050604050505020204" pitchFamily="18" charset="0"/>
                <a:cs typeface="Bookman Old Style" panose="02050604050505020204" pitchFamily="18" charset="0"/>
              </a:rPr>
              <a:t>ЖЕРТВЫ-ОБИДЧИКИ: ПРОБЛЕМНЫЕ ЗОНЫ И ВНУТРЕННИЕ КОНФЛИКТЫ</a:t>
            </a:r>
            <a:br>
              <a:rPr lang="ru-RU" altLang="ru-RU" sz="2000" b="1" dirty="0">
                <a:solidFill>
                  <a:schemeClr val="accent1"/>
                </a:solidFill>
                <a:ea typeface="Bookman Old Style" panose="02050604050505020204" pitchFamily="18" charset="0"/>
                <a:cs typeface="Bookman Old Style" panose="02050604050505020204" pitchFamily="18" charset="0"/>
              </a:rPr>
            </a:br>
            <a:r>
              <a:rPr lang="ru-RU" altLang="ru-RU" sz="2000" dirty="0">
                <a:solidFill>
                  <a:schemeClr val="accent1"/>
                </a:solidFill>
                <a:ea typeface="Bookman Old Style" panose="02050604050505020204" pitchFamily="18" charset="0"/>
                <a:cs typeface="Bookman Old Style" panose="02050604050505020204" pitchFamily="18" charset="0"/>
              </a:rPr>
              <a:t>(А.А.РЕАН, 2007, 2014)</a:t>
            </a:r>
            <a:endParaRPr lang="ru-RU" altLang="ru-RU" sz="2000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9013" y="1492371"/>
            <a:ext cx="10898187" cy="5175848"/>
          </a:xfrm>
        </p:spPr>
        <p:txBody>
          <a:bodyPr>
            <a:normAutofit fontScale="77500" lnSpcReduction="20000"/>
          </a:bodyPr>
          <a:lstStyle/>
          <a:p>
            <a:pPr marL="276225" indent="-263525">
              <a:lnSpc>
                <a:spcPts val="1788"/>
              </a:lnSpc>
              <a:spcBef>
                <a:spcPts val="263"/>
              </a:spcBef>
              <a:buFont typeface="Arial" panose="020B0604020202020204" pitchFamily="34" charset="0"/>
              <a:buChar char="•"/>
              <a:tabLst>
                <a:tab pos="276225" algn="l"/>
                <a:tab pos="1979613" algn="l"/>
                <a:tab pos="3022600" algn="l"/>
                <a:tab pos="3627438" algn="l"/>
                <a:tab pos="4799013" algn="l"/>
              </a:tabLst>
            </a:pPr>
            <a:r>
              <a:rPr lang="ru-RU" altLang="ru-RU" sz="2100" dirty="0">
                <a:latin typeface="+mj-lt"/>
                <a:cs typeface="Times New Roman" panose="02020603050405020304" pitchFamily="18" charset="0"/>
              </a:rPr>
              <a:t>Воспринимают	большой	круг	ситуаций,	как угрожающих, враждебных по отношению к ним;</a:t>
            </a:r>
          </a:p>
          <a:p>
            <a:pPr marL="276225" indent="-263525">
              <a:lnSpc>
                <a:spcPts val="1788"/>
              </a:lnSpc>
              <a:spcBef>
                <a:spcPts val="950"/>
              </a:spcBef>
              <a:buFont typeface="Arial" panose="020B0604020202020204" pitchFamily="34" charset="0"/>
              <a:buChar char="•"/>
              <a:tabLst>
                <a:tab pos="276225" algn="l"/>
                <a:tab pos="1979613" algn="l"/>
                <a:tab pos="3022600" algn="l"/>
                <a:tab pos="3627438" algn="l"/>
                <a:tab pos="4799013" algn="l"/>
              </a:tabLst>
            </a:pPr>
            <a:r>
              <a:rPr lang="ru-RU" altLang="ru-RU" sz="2100" dirty="0">
                <a:latin typeface="+mj-lt"/>
                <a:cs typeface="Times New Roman" panose="02020603050405020304" pitchFamily="18" charset="0"/>
              </a:rPr>
              <a:t>Болезненно	реагируют	на	негативное	отношение	к себе, критику в свой адрес;</a:t>
            </a:r>
          </a:p>
          <a:p>
            <a:pPr marL="276225" indent="-263525">
              <a:lnSpc>
                <a:spcPts val="1788"/>
              </a:lnSpc>
              <a:spcBef>
                <a:spcPts val="950"/>
              </a:spcBef>
              <a:buFont typeface="Arial" panose="020B0604020202020204" pitchFamily="34" charset="0"/>
              <a:buChar char="•"/>
              <a:tabLst>
                <a:tab pos="276225" algn="l"/>
                <a:tab pos="1979613" algn="l"/>
                <a:tab pos="3022600" algn="l"/>
                <a:tab pos="3627438" algn="l"/>
                <a:tab pos="4799013" algn="l"/>
              </a:tabLst>
            </a:pPr>
            <a:r>
              <a:rPr lang="ru-RU" altLang="ru-RU" sz="2100" dirty="0">
                <a:latin typeface="+mj-lt"/>
                <a:cs typeface="Times New Roman" panose="02020603050405020304" pitchFamily="18" charset="0"/>
              </a:rPr>
              <a:t>Заранее настроены на негативное восприятие себя со стороны окружающих;</a:t>
            </a:r>
          </a:p>
          <a:p>
            <a:pPr marL="276225" indent="-263525">
              <a:lnSpc>
                <a:spcPts val="1788"/>
              </a:lnSpc>
              <a:spcBef>
                <a:spcPts val="950"/>
              </a:spcBef>
              <a:buFont typeface="Arial" panose="020B0604020202020204" pitchFamily="34" charset="0"/>
              <a:buChar char="•"/>
              <a:tabLst>
                <a:tab pos="276225" algn="l"/>
                <a:tab pos="1979613" algn="l"/>
                <a:tab pos="3022600" algn="l"/>
                <a:tab pos="3627438" algn="l"/>
                <a:tab pos="4799013" algn="l"/>
              </a:tabLst>
            </a:pPr>
            <a:r>
              <a:rPr lang="ru-RU" altLang="ru-RU" sz="2100" dirty="0">
                <a:latin typeface="+mj-lt"/>
                <a:cs typeface="Times New Roman" panose="02020603050405020304" pitchFamily="18" charset="0"/>
              </a:rPr>
              <a:t>Не оценивают собственную агрессию как агрессивное поведение;</a:t>
            </a:r>
          </a:p>
          <a:p>
            <a:pPr marL="276225" indent="-263525">
              <a:lnSpc>
                <a:spcPts val="1788"/>
              </a:lnSpc>
              <a:spcBef>
                <a:spcPts val="950"/>
              </a:spcBef>
              <a:buFont typeface="Arial" panose="020B0604020202020204" pitchFamily="34" charset="0"/>
              <a:buChar char="•"/>
              <a:tabLst>
                <a:tab pos="276225" algn="l"/>
                <a:tab pos="1979613" algn="l"/>
                <a:tab pos="3022600" algn="l"/>
                <a:tab pos="3627438" algn="l"/>
                <a:tab pos="4799013" algn="l"/>
              </a:tabLst>
            </a:pPr>
            <a:r>
              <a:rPr lang="ru-RU" altLang="ru-RU" sz="2100" dirty="0">
                <a:latin typeface="+mj-lt"/>
                <a:cs typeface="Times New Roman" panose="02020603050405020304" pitchFamily="18" charset="0"/>
              </a:rPr>
              <a:t>Винят	окружающих	в	собственном	деструктивном поведении;</a:t>
            </a:r>
          </a:p>
          <a:p>
            <a:pPr marL="276225" indent="-263525">
              <a:lnSpc>
                <a:spcPct val="80000"/>
              </a:lnSpc>
              <a:spcBef>
                <a:spcPts val="788"/>
              </a:spcBef>
              <a:buFont typeface="Arial" panose="020B0604020202020204" pitchFamily="34" charset="0"/>
              <a:buChar char="•"/>
              <a:tabLst>
                <a:tab pos="276225" algn="l"/>
                <a:tab pos="1979613" algn="l"/>
                <a:tab pos="3022600" algn="l"/>
                <a:tab pos="3627438" algn="l"/>
                <a:tab pos="4799013" algn="l"/>
              </a:tabLst>
            </a:pPr>
            <a:r>
              <a:rPr lang="ru-RU" altLang="ru-RU" sz="2100" dirty="0">
                <a:latin typeface="+mj-lt"/>
                <a:cs typeface="Times New Roman" panose="02020603050405020304" pitchFamily="18" charset="0"/>
              </a:rPr>
              <a:t>Отсутствует чувство вины;</a:t>
            </a:r>
          </a:p>
          <a:p>
            <a:pPr marL="276225" indent="-263525">
              <a:lnSpc>
                <a:spcPts val="1788"/>
              </a:lnSpc>
              <a:spcBef>
                <a:spcPts val="975"/>
              </a:spcBef>
              <a:buFont typeface="Arial" panose="020B0604020202020204" pitchFamily="34" charset="0"/>
              <a:buChar char="•"/>
              <a:tabLst>
                <a:tab pos="276225" algn="l"/>
                <a:tab pos="1979613" algn="l"/>
                <a:tab pos="3022600" algn="l"/>
                <a:tab pos="3627438" algn="l"/>
                <a:tab pos="4799013" algn="l"/>
              </a:tabLst>
            </a:pPr>
            <a:r>
              <a:rPr lang="ru-RU" altLang="ru-RU" sz="2100" dirty="0">
                <a:latin typeface="+mj-lt"/>
                <a:cs typeface="Times New Roman" panose="02020603050405020304" pitchFamily="18" charset="0"/>
              </a:rPr>
              <a:t>Не склонны брать на себя ответственность за свои поступки;</a:t>
            </a:r>
          </a:p>
          <a:p>
            <a:pPr marL="276225" indent="-263525">
              <a:lnSpc>
                <a:spcPct val="80000"/>
              </a:lnSpc>
              <a:spcBef>
                <a:spcPts val="950"/>
              </a:spcBef>
              <a:buFont typeface="Arial" panose="020B0604020202020204" pitchFamily="34" charset="0"/>
              <a:buChar char="•"/>
              <a:tabLst>
                <a:tab pos="276225" algn="l"/>
                <a:tab pos="1979613" algn="l"/>
                <a:tab pos="3022600" algn="l"/>
                <a:tab pos="3627438" algn="l"/>
                <a:tab pos="4799013" algn="l"/>
              </a:tabLst>
            </a:pPr>
            <a:r>
              <a:rPr lang="ru-RU" altLang="ru-RU" sz="21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Низкий уровень эмпатии;</a:t>
            </a:r>
          </a:p>
          <a:p>
            <a:pPr marL="276225" indent="-263525" algn="just">
              <a:lnSpc>
                <a:spcPts val="1913"/>
              </a:lnSpc>
              <a:spcBef>
                <a:spcPts val="1013"/>
              </a:spcBef>
              <a:buFont typeface="Arial" panose="020B0604020202020204" pitchFamily="34" charset="0"/>
              <a:buChar char="•"/>
              <a:tabLst>
                <a:tab pos="276225" algn="l"/>
                <a:tab pos="1979613" algn="l"/>
                <a:tab pos="3022600" algn="l"/>
                <a:tab pos="3627438" algn="l"/>
                <a:tab pos="4799013" algn="l"/>
              </a:tabLst>
            </a:pPr>
            <a:r>
              <a:rPr lang="ru-RU" altLang="ru-RU" sz="21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Слабо развит контроль над своими эмоциями; они плохо осознают все свои эмоции, кроме гнева;</a:t>
            </a:r>
          </a:p>
          <a:p>
            <a:pPr marL="276225" indent="-263525" algn="just">
              <a:lnSpc>
                <a:spcPct val="80000"/>
              </a:lnSpc>
              <a:spcBef>
                <a:spcPts val="888"/>
              </a:spcBef>
              <a:buFont typeface="Arial" panose="020B0604020202020204" pitchFamily="34" charset="0"/>
              <a:buChar char="•"/>
              <a:tabLst>
                <a:tab pos="276225" algn="l"/>
                <a:tab pos="1979613" algn="l"/>
                <a:tab pos="3022600" algn="l"/>
                <a:tab pos="3627438" algn="l"/>
                <a:tab pos="4799013" algn="l"/>
              </a:tabLst>
            </a:pPr>
            <a:r>
              <a:rPr lang="ru-RU" altLang="ru-RU" sz="21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Боятся непредсказуемости в поведении родителей;</a:t>
            </a:r>
          </a:p>
          <a:p>
            <a:pPr marL="276225" indent="-263525" algn="just">
              <a:lnSpc>
                <a:spcPct val="80000"/>
              </a:lnSpc>
              <a:spcBef>
                <a:spcPts val="938"/>
              </a:spcBef>
              <a:buFont typeface="Arial" panose="020B0604020202020204" pitchFamily="34" charset="0"/>
              <a:buChar char="•"/>
              <a:tabLst>
                <a:tab pos="276225" algn="l"/>
                <a:tab pos="1979613" algn="l"/>
                <a:tab pos="3022600" algn="l"/>
                <a:tab pos="3627438" algn="l"/>
                <a:tab pos="4799013" algn="l"/>
              </a:tabLst>
            </a:pPr>
            <a:r>
              <a:rPr lang="ru-RU" altLang="ru-RU" sz="21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Имеют  неврологические  недостатки:  неустойчивость, рассеянное  внимание,  слабая  оперативная  память, неустойчивое запоминание;</a:t>
            </a:r>
          </a:p>
          <a:p>
            <a:pPr marL="276225" indent="-263525">
              <a:lnSpc>
                <a:spcPts val="1788"/>
              </a:lnSpc>
              <a:spcBef>
                <a:spcPts val="975"/>
              </a:spcBef>
              <a:buFont typeface="Arial" panose="020B0604020202020204" pitchFamily="34" charset="0"/>
              <a:buChar char="•"/>
              <a:tabLst>
                <a:tab pos="276225" algn="l"/>
                <a:tab pos="1979613" algn="l"/>
                <a:tab pos="3022600" algn="l"/>
                <a:tab pos="3627438" algn="l"/>
                <a:tab pos="4799013" algn="l"/>
              </a:tabLst>
            </a:pPr>
            <a:r>
              <a:rPr lang="ru-RU" altLang="ru-RU" sz="2100" dirty="0">
                <a:latin typeface="+mj-lt"/>
                <a:cs typeface="Times New Roman" panose="02020603050405020304" pitchFamily="18" charset="0"/>
              </a:rPr>
              <a:t>Ограниченный круг реакций на проблемную ситуацию</a:t>
            </a:r>
          </a:p>
          <a:p>
            <a:pPr marL="276225" indent="-263525">
              <a:lnSpc>
                <a:spcPct val="80000"/>
              </a:lnSpc>
              <a:spcBef>
                <a:spcPts val="1050"/>
              </a:spcBef>
              <a:tabLst>
                <a:tab pos="276225" algn="l"/>
                <a:tab pos="1979613" algn="l"/>
                <a:tab pos="3022600" algn="l"/>
                <a:tab pos="3627438" algn="l"/>
                <a:tab pos="4799013" algn="l"/>
              </a:tabLst>
            </a:pPr>
            <a:r>
              <a:rPr lang="ru-RU" altLang="ru-RU" sz="21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(эмоционально застревают на проблемной ситуации);</a:t>
            </a:r>
          </a:p>
          <a:p>
            <a:pPr marL="276225" indent="-263525">
              <a:lnSpc>
                <a:spcPts val="1913"/>
              </a:lnSpc>
              <a:spcBef>
                <a:spcPts val="1025"/>
              </a:spcBef>
              <a:buFont typeface="Arial" panose="020B0604020202020204" pitchFamily="34" charset="0"/>
              <a:buChar char="•"/>
              <a:tabLst>
                <a:tab pos="276225" algn="l"/>
                <a:tab pos="1979613" algn="l"/>
                <a:tab pos="3022600" algn="l"/>
                <a:tab pos="3627438" algn="l"/>
                <a:tab pos="4799013" algn="l"/>
              </a:tabLst>
            </a:pPr>
            <a:r>
              <a:rPr lang="ru-RU" altLang="ru-RU" sz="21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Положительно относятся к агрессии, так как через агрессию получают чувство собственной значимости и силы</a:t>
            </a:r>
          </a:p>
          <a:p>
            <a:pPr marL="276225" indent="-263525">
              <a:lnSpc>
                <a:spcPts val="1788"/>
              </a:lnSpc>
              <a:spcBef>
                <a:spcPts val="975"/>
              </a:spcBef>
              <a:buFont typeface="Arial" panose="020B0604020202020204" pitchFamily="34" charset="0"/>
              <a:buChar char="•"/>
              <a:tabLst>
                <a:tab pos="276225" algn="l"/>
                <a:tab pos="1979613" algn="l"/>
                <a:tab pos="3022600" algn="l"/>
                <a:tab pos="3627438" algn="l"/>
                <a:tab pos="4799013" algn="l"/>
              </a:tabLst>
            </a:pPr>
            <a:endParaRPr lang="ru-RU" altLang="ru-RU" sz="21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 marL="276225" indent="-263525">
              <a:lnSpc>
                <a:spcPts val="1788"/>
              </a:lnSpc>
              <a:spcBef>
                <a:spcPts val="975"/>
              </a:spcBef>
              <a:buFont typeface="Arial" panose="020B0604020202020204" pitchFamily="34" charset="0"/>
              <a:buChar char="•"/>
              <a:tabLst>
                <a:tab pos="276225" algn="l"/>
                <a:tab pos="1979613" algn="l"/>
                <a:tab pos="3022600" algn="l"/>
                <a:tab pos="3627438" algn="l"/>
                <a:tab pos="4799013" algn="l"/>
              </a:tabLst>
            </a:pPr>
            <a:endParaRPr lang="ru-RU" altLang="ru-RU" sz="500" dirty="0">
              <a:solidFill>
                <a:schemeClr val="tx1"/>
              </a:solidFill>
            </a:endParaRPr>
          </a:p>
          <a:p>
            <a:pPr marL="276225" indent="-263525">
              <a:lnSpc>
                <a:spcPct val="80000"/>
              </a:lnSpc>
              <a:tabLst>
                <a:tab pos="276225" algn="l"/>
                <a:tab pos="1979613" algn="l"/>
                <a:tab pos="3022600" algn="l"/>
                <a:tab pos="3627438" algn="l"/>
                <a:tab pos="4799013" algn="l"/>
              </a:tabLst>
            </a:pPr>
            <a:endParaRPr lang="ru-RU" altLang="ru-RU" sz="5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DC2C08C-3341-45A5-8CF0-2B1CF2D75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946CFA-DED6-470F-9A1C-63806FADC7D2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2592388" y="623888"/>
            <a:ext cx="8912225" cy="1281112"/>
          </a:xfrm>
        </p:spPr>
        <p:txBody>
          <a:bodyPr/>
          <a:lstStyle/>
          <a:p>
            <a:r>
              <a:rPr lang="ru-RU" altLang="ru-RU" dirty="0">
                <a:solidFill>
                  <a:schemeClr val="accent1"/>
                </a:solidFill>
              </a:rPr>
              <a:t>Симптомы жертвы</a:t>
            </a:r>
          </a:p>
        </p:txBody>
      </p:sp>
      <p:pic>
        <p:nvPicPr>
          <p:cNvPr id="26627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68650" y="1477963"/>
            <a:ext cx="7388225" cy="5356225"/>
          </a:xfr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4761470-AFCD-4473-9776-A8A573E24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946CFA-DED6-470F-9A1C-63806FADC7D2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388" y="623888"/>
            <a:ext cx="8912225" cy="128111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accent1"/>
                </a:solidFill>
                <a:cs typeface="Times New Roman"/>
              </a:rPr>
              <a:t>Свидетели</a:t>
            </a:r>
            <a:r>
              <a:rPr lang="ru-RU" spc="-65" dirty="0">
                <a:solidFill>
                  <a:schemeClr val="accent1"/>
                </a:solidFill>
                <a:cs typeface="Times New Roman"/>
              </a:rPr>
              <a:t> </a:t>
            </a:r>
            <a:r>
              <a:rPr lang="ru-RU" dirty="0">
                <a:solidFill>
                  <a:schemeClr val="accent1"/>
                </a:solidFill>
                <a:cs typeface="Times New Roman"/>
              </a:rPr>
              <a:t>–</a:t>
            </a:r>
            <a:r>
              <a:rPr lang="ru-RU" spc="-65" dirty="0">
                <a:solidFill>
                  <a:schemeClr val="accent1"/>
                </a:solidFill>
                <a:cs typeface="Times New Roman"/>
              </a:rPr>
              <a:t> </a:t>
            </a:r>
            <a:r>
              <a:rPr lang="ru-RU" dirty="0">
                <a:solidFill>
                  <a:schemeClr val="accent1"/>
                </a:solidFill>
                <a:cs typeface="Times New Roman"/>
              </a:rPr>
              <a:t>смыслообразующие</a:t>
            </a:r>
            <a:r>
              <a:rPr lang="ru-RU" spc="-65" dirty="0">
                <a:solidFill>
                  <a:schemeClr val="accent1"/>
                </a:solidFill>
                <a:cs typeface="Times New Roman"/>
              </a:rPr>
              <a:t> </a:t>
            </a:r>
            <a:r>
              <a:rPr lang="ru-RU" dirty="0">
                <a:solidFill>
                  <a:schemeClr val="accent1"/>
                </a:solidFill>
                <a:cs typeface="Times New Roman"/>
              </a:rPr>
              <a:t>фигуры</a:t>
            </a:r>
            <a:r>
              <a:rPr lang="ru-RU" spc="-65" dirty="0">
                <a:solidFill>
                  <a:schemeClr val="accent1"/>
                </a:solidFill>
                <a:cs typeface="Times New Roman"/>
              </a:rPr>
              <a:t> </a:t>
            </a:r>
            <a:r>
              <a:rPr lang="ru-RU" spc="-10" dirty="0">
                <a:solidFill>
                  <a:schemeClr val="accent1"/>
                </a:solidFill>
                <a:cs typeface="Times New Roman"/>
              </a:rPr>
              <a:t>подросткового</a:t>
            </a:r>
            <a:r>
              <a:rPr lang="ru-RU" spc="-60" dirty="0">
                <a:solidFill>
                  <a:schemeClr val="accent1"/>
                </a:solidFill>
                <a:cs typeface="Times New Roman"/>
              </a:rPr>
              <a:t> </a:t>
            </a:r>
            <a:r>
              <a:rPr lang="ru-RU" spc="-10" dirty="0" err="1">
                <a:solidFill>
                  <a:schemeClr val="accent1"/>
                </a:solidFill>
                <a:cs typeface="Times New Roman"/>
              </a:rPr>
              <a:t>буллинга</a:t>
            </a:r>
            <a:endParaRPr lang="ru-RU" dirty="0">
              <a:solidFill>
                <a:schemeClr val="accent1"/>
              </a:solidFill>
            </a:endParaRPr>
          </a:p>
        </p:txBody>
      </p:sp>
      <p:pic>
        <p:nvPicPr>
          <p:cNvPr id="28675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89213" y="2808288"/>
            <a:ext cx="8915400" cy="2428875"/>
          </a:xfr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2EAB404-239D-40B9-BF81-9FCDFA241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946CFA-DED6-470F-9A1C-63806FADC7D2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250</TotalTime>
  <Words>350</Words>
  <Application>Microsoft Office PowerPoint</Application>
  <PresentationFormat>Широкоэкранный</PresentationFormat>
  <Paragraphs>83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1" baseType="lpstr">
      <vt:lpstr>Arial</vt:lpstr>
      <vt:lpstr>Bookman Old Style</vt:lpstr>
      <vt:lpstr>Calibri</vt:lpstr>
      <vt:lpstr>Calibri Light</vt:lpstr>
      <vt:lpstr>Century Gothic</vt:lpstr>
      <vt:lpstr>Courier New</vt:lpstr>
      <vt:lpstr>Times New Roman</vt:lpstr>
      <vt:lpstr>Wingdings</vt:lpstr>
      <vt:lpstr>Wingdings 3</vt:lpstr>
      <vt:lpstr>Легкий дым</vt:lpstr>
      <vt:lpstr>Буллинг.   Прекратить и предотвратить</vt:lpstr>
      <vt:lpstr>БУЛЛИНГ – это неоднократное умышленное нанесение вреда группой подростков другому подростку, который в данной ситуации оказывается не способным себя защитить и лишен возможности покинуть эту ситуацию </vt:lpstr>
      <vt:lpstr>Формы буллинга</vt:lpstr>
      <vt:lpstr>Почему подростки становятся буллером, жертвой или свидетелем</vt:lpstr>
      <vt:lpstr>Роли в буллинге</vt:lpstr>
      <vt:lpstr>2 типа обидчиков</vt:lpstr>
      <vt:lpstr>ЖЕРТВЫ-ОБИДЧИКИ: ПРОБЛЕМНЫЕ ЗОНЫ И ВНУТРЕННИЕ КОНФЛИКТЫ (А.А.РЕАН, 2007, 2014)</vt:lpstr>
      <vt:lpstr>Симптомы жертвы</vt:lpstr>
      <vt:lpstr>Свидетели – смыслообразующие фигуры подросткового буллинга</vt:lpstr>
      <vt:lpstr>Презентация PowerPoint</vt:lpstr>
      <vt:lpstr>Травли.нет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Буллинг.  Прекратить и предотвратить</dc:title>
  <dc:creator>Admin</dc:creator>
  <cp:lastModifiedBy>Admin</cp:lastModifiedBy>
  <cp:revision>27</cp:revision>
  <cp:lastPrinted>2022-10-25T18:54:28Z</cp:lastPrinted>
  <dcterms:created xsi:type="dcterms:W3CDTF">2022-10-19T08:16:25Z</dcterms:created>
  <dcterms:modified xsi:type="dcterms:W3CDTF">2022-10-27T07:21:37Z</dcterms:modified>
</cp:coreProperties>
</file>